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handoutMasterIdLst>
    <p:handoutMasterId r:id="rId22"/>
  </p:handoutMasterIdLst>
  <p:sldIdLst>
    <p:sldId id="726" r:id="rId2"/>
    <p:sldId id="804" r:id="rId3"/>
    <p:sldId id="806" r:id="rId4"/>
    <p:sldId id="789" r:id="rId5"/>
    <p:sldId id="805" r:id="rId6"/>
    <p:sldId id="790" r:id="rId7"/>
    <p:sldId id="788" r:id="rId8"/>
    <p:sldId id="793" r:id="rId9"/>
    <p:sldId id="797" r:id="rId10"/>
    <p:sldId id="799" r:id="rId11"/>
    <p:sldId id="798" r:id="rId12"/>
    <p:sldId id="802" r:id="rId13"/>
    <p:sldId id="792" r:id="rId14"/>
    <p:sldId id="800" r:id="rId15"/>
    <p:sldId id="794" r:id="rId16"/>
    <p:sldId id="795" r:id="rId17"/>
    <p:sldId id="796" r:id="rId18"/>
    <p:sldId id="801" r:id="rId19"/>
    <p:sldId id="813" r:id="rId2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42557F"/>
    <a:srgbClr val="00B050"/>
    <a:srgbClr val="E67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7" autoAdjust="0"/>
    <p:restoredTop sz="94424" autoAdjust="0"/>
  </p:normalViewPr>
  <p:slideViewPr>
    <p:cSldViewPr showGuides="1">
      <p:cViewPr varScale="1">
        <p:scale>
          <a:sx n="66" d="100"/>
          <a:sy n="66" d="100"/>
        </p:scale>
        <p:origin x="1326" y="78"/>
      </p:cViewPr>
      <p:guideLst>
        <p:guide orient="horz" pos="4224"/>
        <p:guide/>
      </p:guideLst>
    </p:cSldViewPr>
  </p:slideViewPr>
  <p:outlineViewPr>
    <p:cViewPr>
      <p:scale>
        <a:sx n="33" d="100"/>
        <a:sy n="33" d="100"/>
      </p:scale>
      <p:origin x="0" y="-13266"/>
    </p:cViewPr>
    <p:sldLst>
      <p:sld r:id="rId1" collapse="1"/>
      <p:sld r:id="rId2" collapse="1"/>
    </p:sldLst>
  </p:outlineViewPr>
  <p:notesTextViewPr>
    <p:cViewPr>
      <p:scale>
        <a:sx n="100" d="100"/>
        <a:sy n="100" d="100"/>
      </p:scale>
      <p:origin x="0" y="0"/>
    </p:cViewPr>
  </p:notesTextViewPr>
  <p:sorterViewPr>
    <p:cViewPr varScale="1">
      <p:scale>
        <a:sx n="1" d="1"/>
        <a:sy n="1" d="1"/>
      </p:scale>
      <p:origin x="0" y="-3744"/>
    </p:cViewPr>
  </p:sorterViewPr>
  <p:notesViewPr>
    <p:cSldViewPr>
      <p:cViewPr varScale="1">
        <p:scale>
          <a:sx n="53" d="100"/>
          <a:sy n="53"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58" cy="470855"/>
          </a:xfrm>
          <a:prstGeom prst="rect">
            <a:avLst/>
          </a:prstGeom>
        </p:spPr>
        <p:txBody>
          <a:bodyPr vert="horz" lIns="91687" tIns="45843" rIns="91687" bIns="45843" rtlCol="0"/>
          <a:lstStyle>
            <a:lvl1pPr algn="l">
              <a:defRPr sz="1200"/>
            </a:lvl1pPr>
          </a:lstStyle>
          <a:p>
            <a:endParaRPr lang="en-US"/>
          </a:p>
        </p:txBody>
      </p:sp>
      <p:sp>
        <p:nvSpPr>
          <p:cNvPr id="3" name="Date Placeholder 2"/>
          <p:cNvSpPr>
            <a:spLocks noGrp="1"/>
          </p:cNvSpPr>
          <p:nvPr>
            <p:ph type="dt" sz="quarter" idx="1"/>
          </p:nvPr>
        </p:nvSpPr>
        <p:spPr>
          <a:xfrm>
            <a:off x="4022824" y="0"/>
            <a:ext cx="3078058" cy="470855"/>
          </a:xfrm>
          <a:prstGeom prst="rect">
            <a:avLst/>
          </a:prstGeom>
        </p:spPr>
        <p:txBody>
          <a:bodyPr vert="horz" lIns="91687" tIns="45843" rIns="91687" bIns="45843" rtlCol="0"/>
          <a:lstStyle>
            <a:lvl1pPr algn="r">
              <a:defRPr sz="1200"/>
            </a:lvl1pPr>
          </a:lstStyle>
          <a:p>
            <a:fld id="{E7B37692-701D-42FE-9002-D702C7B0B818}" type="datetimeFigureOut">
              <a:rPr lang="en-US" smtClean="0"/>
              <a:t>7/18/2016</a:t>
            </a:fld>
            <a:endParaRPr lang="en-US"/>
          </a:p>
        </p:txBody>
      </p:sp>
      <p:sp>
        <p:nvSpPr>
          <p:cNvPr id="4" name="Footer Placeholder 3"/>
          <p:cNvSpPr>
            <a:spLocks noGrp="1"/>
          </p:cNvSpPr>
          <p:nvPr>
            <p:ph type="ftr" sz="quarter" idx="2"/>
          </p:nvPr>
        </p:nvSpPr>
        <p:spPr>
          <a:xfrm>
            <a:off x="0" y="8917620"/>
            <a:ext cx="3078058" cy="470855"/>
          </a:xfrm>
          <a:prstGeom prst="rect">
            <a:avLst/>
          </a:prstGeom>
        </p:spPr>
        <p:txBody>
          <a:bodyPr vert="horz" lIns="91687" tIns="45843" rIns="91687" bIns="45843" rtlCol="0" anchor="b"/>
          <a:lstStyle>
            <a:lvl1pPr algn="l">
              <a:defRPr sz="1200"/>
            </a:lvl1pPr>
          </a:lstStyle>
          <a:p>
            <a:endParaRPr lang="en-US"/>
          </a:p>
        </p:txBody>
      </p:sp>
      <p:sp>
        <p:nvSpPr>
          <p:cNvPr id="5" name="Slide Number Placeholder 4"/>
          <p:cNvSpPr>
            <a:spLocks noGrp="1"/>
          </p:cNvSpPr>
          <p:nvPr>
            <p:ph type="sldNum" sz="quarter" idx="3"/>
          </p:nvPr>
        </p:nvSpPr>
        <p:spPr>
          <a:xfrm>
            <a:off x="4022824" y="8917620"/>
            <a:ext cx="3078058" cy="470855"/>
          </a:xfrm>
          <a:prstGeom prst="rect">
            <a:avLst/>
          </a:prstGeom>
        </p:spPr>
        <p:txBody>
          <a:bodyPr vert="horz" lIns="91687" tIns="45843" rIns="91687" bIns="45843" rtlCol="0" anchor="b"/>
          <a:lstStyle>
            <a:lvl1pPr algn="r">
              <a:defRPr sz="1200"/>
            </a:lvl1pPr>
          </a:lstStyle>
          <a:p>
            <a:fld id="{C69A6CAD-C008-43D4-9B39-3DE159AB4F53}" type="slidenum">
              <a:rPr lang="en-US" smtClean="0"/>
              <a:t>‹#›</a:t>
            </a:fld>
            <a:endParaRPr lang="en-US"/>
          </a:p>
        </p:txBody>
      </p:sp>
    </p:spTree>
    <p:extLst>
      <p:ext uri="{BB962C8B-B14F-4D97-AF65-F5344CB8AC3E}">
        <p14:creationId xmlns:p14="http://schemas.microsoft.com/office/powerpoint/2010/main" val="237796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40" cy="469423"/>
          </a:xfrm>
          <a:prstGeom prst="rect">
            <a:avLst/>
          </a:prstGeom>
        </p:spPr>
        <p:txBody>
          <a:bodyPr vert="horz" lIns="91687" tIns="45843" rIns="91687" bIns="45843" rtlCol="0"/>
          <a:lstStyle>
            <a:lvl1pPr algn="l">
              <a:defRPr sz="1200"/>
            </a:lvl1pPr>
          </a:lstStyle>
          <a:p>
            <a:endParaRPr lang="en-US"/>
          </a:p>
        </p:txBody>
      </p:sp>
      <p:sp>
        <p:nvSpPr>
          <p:cNvPr id="3" name="Date Placeholder 2"/>
          <p:cNvSpPr>
            <a:spLocks noGrp="1"/>
          </p:cNvSpPr>
          <p:nvPr>
            <p:ph type="dt" idx="1"/>
          </p:nvPr>
        </p:nvSpPr>
        <p:spPr>
          <a:xfrm>
            <a:off x="4023094" y="1"/>
            <a:ext cx="3077740" cy="469423"/>
          </a:xfrm>
          <a:prstGeom prst="rect">
            <a:avLst/>
          </a:prstGeom>
        </p:spPr>
        <p:txBody>
          <a:bodyPr vert="horz" lIns="91687" tIns="45843" rIns="91687" bIns="45843" rtlCol="0"/>
          <a:lstStyle>
            <a:lvl1pPr algn="r">
              <a:defRPr sz="1200"/>
            </a:lvl1pPr>
          </a:lstStyle>
          <a:p>
            <a:fld id="{C9158252-0699-40A0-81C7-D4753F2B2A6B}" type="datetimeFigureOut">
              <a:rPr lang="en-US" smtClean="0"/>
              <a:pPr/>
              <a:t>7/18/2016</a:t>
            </a:fld>
            <a:endParaRPr lang="en-US"/>
          </a:p>
        </p:txBody>
      </p:sp>
      <p:sp>
        <p:nvSpPr>
          <p:cNvPr id="4" name="Slide Image Placeholder 3"/>
          <p:cNvSpPr>
            <a:spLocks noGrp="1" noRot="1" noChangeAspect="1"/>
          </p:cNvSpPr>
          <p:nvPr>
            <p:ph type="sldImg" idx="2"/>
          </p:nvPr>
        </p:nvSpPr>
        <p:spPr>
          <a:xfrm>
            <a:off x="1206500" y="704850"/>
            <a:ext cx="4689475" cy="3517900"/>
          </a:xfrm>
          <a:prstGeom prst="rect">
            <a:avLst/>
          </a:prstGeom>
          <a:noFill/>
          <a:ln w="12700">
            <a:solidFill>
              <a:prstClr val="black"/>
            </a:solidFill>
          </a:ln>
        </p:spPr>
        <p:txBody>
          <a:bodyPr vert="horz" lIns="91687" tIns="45843" rIns="91687" bIns="45843" rtlCol="0" anchor="ctr"/>
          <a:lstStyle/>
          <a:p>
            <a:endParaRPr lang="en-US"/>
          </a:p>
        </p:txBody>
      </p:sp>
      <p:sp>
        <p:nvSpPr>
          <p:cNvPr id="5" name="Notes Placeholder 4"/>
          <p:cNvSpPr>
            <a:spLocks noGrp="1"/>
          </p:cNvSpPr>
          <p:nvPr>
            <p:ph type="body" sz="quarter" idx="3"/>
          </p:nvPr>
        </p:nvSpPr>
        <p:spPr>
          <a:xfrm>
            <a:off x="710248" y="4459526"/>
            <a:ext cx="5681980" cy="4224815"/>
          </a:xfrm>
          <a:prstGeom prst="rect">
            <a:avLst/>
          </a:prstGeom>
        </p:spPr>
        <p:txBody>
          <a:bodyPr vert="horz" lIns="91687" tIns="45843" rIns="91687" bIns="458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3"/>
            <a:ext cx="3077740" cy="469423"/>
          </a:xfrm>
          <a:prstGeom prst="rect">
            <a:avLst/>
          </a:prstGeom>
        </p:spPr>
        <p:txBody>
          <a:bodyPr vert="horz" lIns="91687" tIns="45843" rIns="91687" bIns="45843"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40" cy="469423"/>
          </a:xfrm>
          <a:prstGeom prst="rect">
            <a:avLst/>
          </a:prstGeom>
        </p:spPr>
        <p:txBody>
          <a:bodyPr vert="horz" lIns="91687" tIns="45843" rIns="91687" bIns="45843" rtlCol="0" anchor="b"/>
          <a:lstStyle>
            <a:lvl1pPr algn="r">
              <a:defRPr sz="1200"/>
            </a:lvl1pPr>
          </a:lstStyle>
          <a:p>
            <a:fld id="{CCB5A9BF-C91E-4AAB-B3BA-EA3793CD3289}" type="slidenum">
              <a:rPr lang="en-US" smtClean="0"/>
              <a:pPr/>
              <a:t>‹#›</a:t>
            </a:fld>
            <a:endParaRPr lang="en-US"/>
          </a:p>
        </p:txBody>
      </p:sp>
    </p:spTree>
    <p:extLst>
      <p:ext uri="{BB962C8B-B14F-4D97-AF65-F5344CB8AC3E}">
        <p14:creationId xmlns:p14="http://schemas.microsoft.com/office/powerpoint/2010/main" val="274198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smtClean="0"/>
          </a:p>
        </p:txBody>
      </p:sp>
      <p:sp>
        <p:nvSpPr>
          <p:cNvPr id="108548" name="Slide Number Placeholder 3"/>
          <p:cNvSpPr>
            <a:spLocks noGrp="1"/>
          </p:cNvSpPr>
          <p:nvPr>
            <p:ph type="sldNum" sz="quarter" idx="5"/>
          </p:nvPr>
        </p:nvSpPr>
        <p:spPr>
          <a:noFill/>
        </p:spPr>
        <p:txBody>
          <a:bodyPr/>
          <a:lstStyle/>
          <a:p>
            <a:fld id="{59048259-9613-47AF-BB9F-71BDB43BF413}" type="slidenum">
              <a:rPr lang="en-US" smtClean="0"/>
              <a:pPr/>
              <a:t>2</a:t>
            </a:fld>
            <a:endParaRPr lang="en-US" smtClean="0"/>
          </a:p>
        </p:txBody>
      </p:sp>
    </p:spTree>
    <p:extLst>
      <p:ext uri="{BB962C8B-B14F-4D97-AF65-F5344CB8AC3E}">
        <p14:creationId xmlns:p14="http://schemas.microsoft.com/office/powerpoint/2010/main" val="301453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smtClean="0"/>
          </a:p>
        </p:txBody>
      </p:sp>
      <p:sp>
        <p:nvSpPr>
          <p:cNvPr id="108548" name="Slide Number Placeholder 3"/>
          <p:cNvSpPr>
            <a:spLocks noGrp="1"/>
          </p:cNvSpPr>
          <p:nvPr>
            <p:ph type="sldNum" sz="quarter" idx="5"/>
          </p:nvPr>
        </p:nvSpPr>
        <p:spPr>
          <a:noFill/>
        </p:spPr>
        <p:txBody>
          <a:bodyPr/>
          <a:lstStyle/>
          <a:p>
            <a:fld id="{59048259-9613-47AF-BB9F-71BDB43BF413}" type="slidenum">
              <a:rPr lang="en-US" smtClean="0"/>
              <a:pPr/>
              <a:t>3</a:t>
            </a:fld>
            <a:endParaRPr lang="en-US" smtClean="0"/>
          </a:p>
        </p:txBody>
      </p:sp>
    </p:spTree>
    <p:extLst>
      <p:ext uri="{BB962C8B-B14F-4D97-AF65-F5344CB8AC3E}">
        <p14:creationId xmlns:p14="http://schemas.microsoft.com/office/powerpoint/2010/main" val="395940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5A9BF-C91E-4AAB-B3BA-EA3793CD3289}" type="slidenum">
              <a:rPr lang="en-US" smtClean="0"/>
              <a:pPr/>
              <a:t>4</a:t>
            </a:fld>
            <a:endParaRPr lang="en-US"/>
          </a:p>
        </p:txBody>
      </p:sp>
    </p:spTree>
    <p:extLst>
      <p:ext uri="{BB962C8B-B14F-4D97-AF65-F5344CB8AC3E}">
        <p14:creationId xmlns:p14="http://schemas.microsoft.com/office/powerpoint/2010/main" val="219085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5A9BF-C91E-4AAB-B3BA-EA3793CD3289}" type="slidenum">
              <a:rPr lang="en-US" smtClean="0"/>
              <a:pPr/>
              <a:t>10</a:t>
            </a:fld>
            <a:endParaRPr lang="en-US"/>
          </a:p>
        </p:txBody>
      </p:sp>
    </p:spTree>
    <p:extLst>
      <p:ext uri="{BB962C8B-B14F-4D97-AF65-F5344CB8AC3E}">
        <p14:creationId xmlns:p14="http://schemas.microsoft.com/office/powerpoint/2010/main" val="293858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7A6DCF4-8F7A-47D4-99D8-EE2497D6FEA2}" type="datetime1">
              <a:rPr lang="en-US" smtClean="0"/>
              <a:t>7/18/2016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latin typeface="Century Gothic" panose="020B0502020202020204" pitchFamily="34" charset="0"/>
              </a:defRPr>
            </a:lvl1pPr>
          </a:lstStyle>
          <a:p>
            <a:r>
              <a:rPr lang="en-US" smtClean="0"/>
              <a:t>Small Parish Forum 2016</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EF3E748-253C-4F7A-89FB-10830C25F37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AE408-B781-4E59-AD4F-A9290B70F4AD}" type="datetime1">
              <a:rPr lang="en-US" smtClean="0"/>
              <a:t>7/18/2016</a:t>
            </a:fld>
            <a:endParaRPr lang="en-US"/>
          </a:p>
        </p:txBody>
      </p:sp>
      <p:sp>
        <p:nvSpPr>
          <p:cNvPr id="5" name="Footer Placeholder 4"/>
          <p:cNvSpPr>
            <a:spLocks noGrp="1"/>
          </p:cNvSpPr>
          <p:nvPr>
            <p:ph type="ftr" sz="quarter" idx="11"/>
          </p:nvPr>
        </p:nvSpPr>
        <p:spPr/>
        <p:txBody>
          <a:bodyPr/>
          <a:lstStyle/>
          <a:p>
            <a:r>
              <a:rPr lang="en-US" smtClean="0"/>
              <a:t>Small Parish Forum 2016</a:t>
            </a:r>
            <a:endParaRPr lang="en-US"/>
          </a:p>
        </p:txBody>
      </p:sp>
      <p:sp>
        <p:nvSpPr>
          <p:cNvPr id="6" name="Slide Number Placeholder 5"/>
          <p:cNvSpPr>
            <a:spLocks noGrp="1"/>
          </p:cNvSpPr>
          <p:nvPr>
            <p:ph type="sldNum" sz="quarter" idx="12"/>
          </p:nvPr>
        </p:nvSpPr>
        <p:spPr/>
        <p:txBody>
          <a:bodyPr/>
          <a:lstStyle/>
          <a:p>
            <a:fld id="{BEF3E748-253C-4F7A-89FB-10830C25F3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37682BA-A211-4A0B-AE07-AFA56C89C243}" type="datetime1">
              <a:rPr lang="en-US" smtClean="0"/>
              <a:t>7/18/2016</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Small Parish Forum 2016</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EF3E748-253C-4F7A-89FB-10830C25F3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a:solidFill>
                  <a:schemeClr val="tx1">
                    <a:lumMod val="75000"/>
                    <a:lumOff val="2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7772400" y="6248400"/>
            <a:ext cx="990600" cy="365125"/>
          </a:xfrm>
        </p:spPr>
        <p:txBody>
          <a:bodyPr/>
          <a:lstStyle>
            <a:lvl1pPr algn="r">
              <a:defRPr sz="1100"/>
            </a:lvl1pPr>
          </a:lstStyle>
          <a:p>
            <a:fld id="{22A6D659-BBFC-414A-A7F5-595468F3F731}" type="datetime1">
              <a:rPr lang="en-US" smtClean="0"/>
              <a:t>7/18/2016</a:t>
            </a:fld>
            <a:endParaRPr lang="en-US"/>
          </a:p>
        </p:txBody>
      </p:sp>
      <p:sp>
        <p:nvSpPr>
          <p:cNvPr id="5" name="Footer Placeholder 4"/>
          <p:cNvSpPr>
            <a:spLocks noGrp="1"/>
          </p:cNvSpPr>
          <p:nvPr>
            <p:ph type="ftr" sz="quarter" idx="11"/>
          </p:nvPr>
        </p:nvSpPr>
        <p:spPr>
          <a:xfrm>
            <a:off x="609600" y="6248206"/>
            <a:ext cx="7010400" cy="365125"/>
          </a:xfrm>
        </p:spPr>
        <p:txBody>
          <a:bodyPr/>
          <a:lstStyle>
            <a:lvl1pPr algn="l">
              <a:defRPr sz="800"/>
            </a:lvl1pPr>
          </a:lstStyle>
          <a:p>
            <a:r>
              <a:rPr lang="en-US" smtClean="0"/>
              <a:t>Small Parish Forum 2016</a:t>
            </a:r>
            <a:endParaRPr lang="en-US" dirty="0"/>
          </a:p>
        </p:txBody>
      </p:sp>
      <p:sp>
        <p:nvSpPr>
          <p:cNvPr id="6" name="Slide Number Placeholder 5"/>
          <p:cNvSpPr>
            <a:spLocks noGrp="1"/>
          </p:cNvSpPr>
          <p:nvPr>
            <p:ph type="sldNum" sz="quarter" idx="12"/>
          </p:nvPr>
        </p:nvSpPr>
        <p:spPr/>
        <p:txBody>
          <a:bodyPr>
            <a:noAutofit/>
          </a:bodyPr>
          <a:lstStyle>
            <a:lvl1pPr>
              <a:defRPr sz="1400">
                <a:solidFill>
                  <a:srgbClr val="FFFFFF"/>
                </a:solidFill>
              </a:defRPr>
            </a:lvl1pPr>
          </a:lstStyle>
          <a:p>
            <a:fld id="{BEF3E748-253C-4F7A-89FB-10830C25F37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lvl1pPr>
              <a:defRPr>
                <a:solidFill>
                  <a:schemeClr val="tx1">
                    <a:lumMod val="75000"/>
                    <a:lumOff val="25000"/>
                  </a:schemeClr>
                </a:solidFill>
                <a:latin typeface="Calibri" panose="020F0502020204030204" pitchFamily="34" charset="0"/>
              </a:defRPr>
            </a:lvl1pPr>
            <a:lvl2pPr>
              <a:defRPr>
                <a:solidFill>
                  <a:schemeClr val="tx1">
                    <a:lumMod val="75000"/>
                    <a:lumOff val="25000"/>
                  </a:schemeClr>
                </a:solidFill>
                <a:latin typeface="Calibri" panose="020F0502020204030204" pitchFamily="34" charset="0"/>
              </a:defRPr>
            </a:lvl2pPr>
            <a:lvl3pPr>
              <a:defRPr>
                <a:solidFill>
                  <a:schemeClr val="tx1">
                    <a:lumMod val="75000"/>
                    <a:lumOff val="25000"/>
                  </a:schemeClr>
                </a:solidFill>
                <a:latin typeface="Calibri" panose="020F0502020204030204" pitchFamily="34" charset="0"/>
              </a:defRPr>
            </a:lvl3pPr>
            <a:lvl4pPr>
              <a:defRPr>
                <a:solidFill>
                  <a:schemeClr val="tx1">
                    <a:lumMod val="75000"/>
                    <a:lumOff val="25000"/>
                  </a:schemeClr>
                </a:solidFill>
                <a:latin typeface="Calibri" panose="020F0502020204030204" pitchFamily="34" charset="0"/>
              </a:defRPr>
            </a:lvl4pPr>
            <a:lvl5pPr>
              <a:defRPr>
                <a:solidFill>
                  <a:schemeClr val="tx1">
                    <a:lumMod val="75000"/>
                    <a:lumOff val="25000"/>
                  </a:schemeClr>
                </a:solidFill>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30C3FCA-78C1-49C9-8F8D-65DC74B3B7FE}" type="datetime1">
              <a:rPr lang="en-US" smtClean="0"/>
              <a:t>7/18/2016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EF3E748-253C-4F7A-89FB-10830C25F376}"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Small Parish Forum 2016</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anose="02020404030301010803" pitchFamily="18"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p:txBody>
          <a:bodyPr rtlCol="0"/>
          <a:lstStyle/>
          <a:p>
            <a:fld id="{4CEE1B11-1D55-42B8-9CF6-8D4B2D74343A}" type="datetime1">
              <a:rPr lang="en-US" smtClean="0"/>
              <a:t>7/18/2016</a:t>
            </a:fld>
            <a:endParaRPr lang="en-US"/>
          </a:p>
        </p:txBody>
      </p:sp>
      <p:sp>
        <p:nvSpPr>
          <p:cNvPr id="10" name="Slide Number Placeholder 9"/>
          <p:cNvSpPr>
            <a:spLocks noGrp="1"/>
          </p:cNvSpPr>
          <p:nvPr>
            <p:ph type="sldNum" sz="quarter" idx="16"/>
          </p:nvPr>
        </p:nvSpPr>
        <p:spPr/>
        <p:txBody>
          <a:bodyPr rtlCol="0"/>
          <a:lstStyle/>
          <a:p>
            <a:fld id="{BEF3E748-253C-4F7A-89FB-10830C25F376}"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Small Parish Forum 2016</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normAutofit/>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normAutofit/>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p:txBody>
          <a:bodyPr rtlCol="0"/>
          <a:lstStyle/>
          <a:p>
            <a:fld id="{6F4CB4D7-7E17-4759-A088-D1FB7299AAB5}" type="datetime1">
              <a:rPr lang="en-US" smtClean="0"/>
              <a:t>7/18/2016</a:t>
            </a:fld>
            <a:endParaRPr lang="en-US"/>
          </a:p>
        </p:txBody>
      </p:sp>
      <p:sp>
        <p:nvSpPr>
          <p:cNvPr id="12" name="Slide Number Placeholder 11"/>
          <p:cNvSpPr>
            <a:spLocks noGrp="1"/>
          </p:cNvSpPr>
          <p:nvPr>
            <p:ph type="sldNum" sz="quarter" idx="16"/>
          </p:nvPr>
        </p:nvSpPr>
        <p:spPr/>
        <p:txBody>
          <a:bodyPr rtlCol="0"/>
          <a:lstStyle/>
          <a:p>
            <a:fld id="{BEF3E748-253C-4F7A-89FB-10830C25F376}"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Small Parish Forum 2016</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AE6BF7-8315-40E8-B243-1EF85675462B}" type="datetime1">
              <a:rPr lang="en-US" smtClean="0"/>
              <a:t>7/18/2016</a:t>
            </a:fld>
            <a:endParaRPr lang="en-US"/>
          </a:p>
        </p:txBody>
      </p:sp>
      <p:sp>
        <p:nvSpPr>
          <p:cNvPr id="4" name="Footer Placeholder 3"/>
          <p:cNvSpPr>
            <a:spLocks noGrp="1"/>
          </p:cNvSpPr>
          <p:nvPr>
            <p:ph type="ftr" sz="quarter" idx="11"/>
          </p:nvPr>
        </p:nvSpPr>
        <p:spPr/>
        <p:txBody>
          <a:bodyPr/>
          <a:lstStyle>
            <a:lvl1pPr algn="l">
              <a:defRPr/>
            </a:lvl1pPr>
          </a:lstStyle>
          <a:p>
            <a:r>
              <a:rPr lang="en-US" smtClean="0"/>
              <a:t>Small Parish Forum 2016</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EF3E748-253C-4F7A-89FB-10830C25F37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FD618-6C14-441D-9A93-EB96D2EC9CF0}" type="datetime1">
              <a:rPr lang="en-US" smtClean="0"/>
              <a:t>7/18/2016</a:t>
            </a:fld>
            <a:endParaRPr lang="en-US"/>
          </a:p>
        </p:txBody>
      </p:sp>
      <p:sp>
        <p:nvSpPr>
          <p:cNvPr id="3" name="Footer Placeholder 2"/>
          <p:cNvSpPr>
            <a:spLocks noGrp="1"/>
          </p:cNvSpPr>
          <p:nvPr>
            <p:ph type="ftr" sz="quarter" idx="11"/>
          </p:nvPr>
        </p:nvSpPr>
        <p:spPr/>
        <p:txBody>
          <a:bodyPr/>
          <a:lstStyle>
            <a:lvl1pPr algn="l">
              <a:defRPr/>
            </a:lvl1pPr>
          </a:lstStyle>
          <a:p>
            <a:r>
              <a:rPr lang="en-US" smtClean="0"/>
              <a:t>Small Parish Forum 2016</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EF3E748-253C-4F7A-89FB-10830C25F37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118D8B0-0864-484C-A3A3-584DBEAACF95}" type="datetime1">
              <a:rPr lang="en-US" smtClean="0"/>
              <a:t>7/18/2016</a:t>
            </a:fld>
            <a:endParaRPr lang="en-US"/>
          </a:p>
        </p:txBody>
      </p:sp>
      <p:sp>
        <p:nvSpPr>
          <p:cNvPr id="6" name="Footer Placeholder 5"/>
          <p:cNvSpPr>
            <a:spLocks noGrp="1"/>
          </p:cNvSpPr>
          <p:nvPr>
            <p:ph type="ftr" sz="quarter" idx="11"/>
          </p:nvPr>
        </p:nvSpPr>
        <p:spPr/>
        <p:txBody>
          <a:bodyPr/>
          <a:lstStyle/>
          <a:p>
            <a:r>
              <a:rPr lang="en-US" smtClean="0"/>
              <a:t>Small Parish Forum 2016</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EF3E748-253C-4F7A-89FB-10830C25F37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DF15969-F0D4-486B-BBFC-35671F6C7EA8}" type="datetime1">
              <a:rPr lang="en-US" smtClean="0"/>
              <a:t>7/18/2016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EF3E748-253C-4F7A-89FB-10830C25F37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Small Parish Forum 2016</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r" eaLnBrk="1" latinLnBrk="0" hangingPunct="1">
              <a:defRPr kumimoji="0" sz="1100">
                <a:solidFill>
                  <a:schemeClr val="tx2"/>
                </a:solidFill>
              </a:defRPr>
            </a:lvl1pPr>
          </a:lstStyle>
          <a:p>
            <a:fld id="{BFBB9D01-D564-4320-9133-06F928731751}" type="datetime1">
              <a:rPr lang="en-US" smtClean="0"/>
              <a:t>7/18/2016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l" eaLnBrk="1" latinLnBrk="0" hangingPunct="1">
              <a:defRPr kumimoji="0" sz="1100">
                <a:solidFill>
                  <a:schemeClr val="tx2"/>
                </a:solidFill>
              </a:defRPr>
            </a:lvl1pPr>
          </a:lstStyle>
          <a:p>
            <a:r>
              <a:rPr lang="en-US" smtClean="0"/>
              <a:t>Small Parish Forum 2016</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EF3E748-253C-4F7A-89FB-10830C25F3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p:txStyles>
    <p:titleStyle>
      <a:lvl1pPr algn="l" rtl="0" eaLnBrk="1" latinLnBrk="0" hangingPunct="1">
        <a:spcBef>
          <a:spcPct val="0"/>
        </a:spcBef>
        <a:buNone/>
        <a:defRPr kumimoji="0" sz="4400" kern="1200">
          <a:solidFill>
            <a:schemeClr val="tx2"/>
          </a:solidFill>
          <a:latin typeface="Garamond" panose="02020404030301010803"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anose="02020404030301010803"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anose="02020404030301010803"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anose="02020404030301010803"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anose="02020404030301010803"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anose="02020404030301010803"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1NKti9MyAA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7" name="Title 6"/>
          <p:cNvSpPr>
            <a:spLocks noGrp="1"/>
          </p:cNvSpPr>
          <p:nvPr>
            <p:ph type="title"/>
          </p:nvPr>
        </p:nvSpPr>
        <p:spPr/>
        <p:txBody>
          <a:bodyPr/>
          <a:lstStyle/>
          <a:p>
            <a:r>
              <a:rPr lang="en-US" dirty="0" smtClean="0"/>
              <a:t>Closing Session</a:t>
            </a:r>
            <a:endParaRPr lang="en-US" dirty="0"/>
          </a:p>
        </p:txBody>
      </p:sp>
      <p:sp>
        <p:nvSpPr>
          <p:cNvPr id="3" name="Date Placeholder 2"/>
          <p:cNvSpPr>
            <a:spLocks noGrp="1"/>
          </p:cNvSpPr>
          <p:nvPr>
            <p:ph type="dt" sz="half" idx="10"/>
          </p:nvPr>
        </p:nvSpPr>
        <p:spPr/>
        <p:txBody>
          <a:bodyPr/>
          <a:lstStyle/>
          <a:p>
            <a:fld id="{B9A651AA-5211-4611-87F9-196CA7F10DD4}" type="datetime1">
              <a:rPr lang="en-US" smtClean="0"/>
              <a:t>7/18/2016</a:t>
            </a:fld>
            <a:endParaRPr lang="en-US"/>
          </a:p>
        </p:txBody>
      </p:sp>
      <p:sp>
        <p:nvSpPr>
          <p:cNvPr id="5" name="Slide Number Placeholder 4"/>
          <p:cNvSpPr>
            <a:spLocks noGrp="1"/>
          </p:cNvSpPr>
          <p:nvPr>
            <p:ph type="sldNum" sz="quarter" idx="11"/>
          </p:nvPr>
        </p:nvSpPr>
        <p:spPr/>
        <p:txBody>
          <a:bodyPr/>
          <a:lstStyle/>
          <a:p>
            <a:fld id="{BEF3E748-253C-4F7A-89FB-10830C25F376}" type="slidenum">
              <a:rPr lang="en-US" smtClean="0"/>
              <a:pPr/>
              <a:t>1</a:t>
            </a:fld>
            <a:endParaRPr lang="en-US"/>
          </a:p>
        </p:txBody>
      </p:sp>
      <p:sp>
        <p:nvSpPr>
          <p:cNvPr id="4" name="Footer Placeholder 3"/>
          <p:cNvSpPr>
            <a:spLocks noGrp="1"/>
          </p:cNvSpPr>
          <p:nvPr>
            <p:ph type="ftr" sz="quarter" idx="12"/>
          </p:nvPr>
        </p:nvSpPr>
        <p:spPr/>
        <p:txBody>
          <a:bodyPr/>
          <a:lstStyle/>
          <a:p>
            <a:r>
              <a:rPr lang="en-US" smtClean="0"/>
              <a:t>Small Parish Forum 2016</a:t>
            </a:r>
            <a:endParaRPr lang="en-US" dirty="0"/>
          </a:p>
        </p:txBody>
      </p:sp>
    </p:spTree>
    <p:extLst>
      <p:ext uri="{BB962C8B-B14F-4D97-AF65-F5344CB8AC3E}">
        <p14:creationId xmlns:p14="http://schemas.microsoft.com/office/powerpoint/2010/main" val="1074828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Motivation is Critical</a:t>
            </a:r>
            <a:endParaRPr lang="en-US" dirty="0"/>
          </a:p>
        </p:txBody>
      </p:sp>
      <p:sp>
        <p:nvSpPr>
          <p:cNvPr id="3" name="Date Placeholder 2"/>
          <p:cNvSpPr>
            <a:spLocks noGrp="1"/>
          </p:cNvSpPr>
          <p:nvPr>
            <p:ph type="dt" sz="half" idx="10"/>
          </p:nvPr>
        </p:nvSpPr>
        <p:spPr/>
        <p:txBody>
          <a:bodyPr/>
          <a:lstStyle/>
          <a:p>
            <a:fld id="{BD8EA190-985F-4549-ABD3-DBDCADABE89E}" type="datetime1">
              <a:rPr lang="en-US" smtClean="0"/>
              <a:t>7/18/2016</a:t>
            </a:fld>
            <a:endParaRPr lang="en-US" dirty="0"/>
          </a:p>
        </p:txBody>
      </p:sp>
      <p:sp>
        <p:nvSpPr>
          <p:cNvPr id="4" name="Footer Placeholder 3"/>
          <p:cNvSpPr>
            <a:spLocks noGrp="1"/>
          </p:cNvSpPr>
          <p:nvPr>
            <p:ph type="ftr" sz="quarter" idx="11"/>
          </p:nvPr>
        </p:nvSpPr>
        <p:spPr/>
        <p:txBody>
          <a:bodyPr/>
          <a:lstStyle/>
          <a:p>
            <a:r>
              <a:rPr lang="en-US" smtClean="0"/>
              <a:t>Small Parish Forum 2015</a:t>
            </a:r>
            <a:endParaRPr lang="en-US" dirty="0"/>
          </a:p>
        </p:txBody>
      </p:sp>
      <p:sp>
        <p:nvSpPr>
          <p:cNvPr id="5" name="Slide Number Placeholder 4"/>
          <p:cNvSpPr>
            <a:spLocks noGrp="1"/>
          </p:cNvSpPr>
          <p:nvPr>
            <p:ph type="sldNum" sz="quarter" idx="12"/>
          </p:nvPr>
        </p:nvSpPr>
        <p:spPr/>
        <p:txBody>
          <a:bodyPr/>
          <a:lstStyle/>
          <a:p>
            <a:fld id="{BEF3E748-253C-4F7A-89FB-10830C25F376}" type="slidenum">
              <a:rPr lang="en-US" smtClean="0"/>
              <a:pPr/>
              <a:t>10</a:t>
            </a:fld>
            <a:endParaRPr lang="en-US"/>
          </a:p>
        </p:txBody>
      </p:sp>
      <p:sp>
        <p:nvSpPr>
          <p:cNvPr id="6" name="Content Placeholder 5"/>
          <p:cNvSpPr>
            <a:spLocks noGrp="1"/>
          </p:cNvSpPr>
          <p:nvPr>
            <p:ph sz="quarter" idx="1"/>
          </p:nvPr>
        </p:nvSpPr>
        <p:spPr/>
        <p:txBody>
          <a:bodyPr/>
          <a:lstStyle/>
          <a:p>
            <a:endParaRPr lang="en-US" dirty="0" smtClean="0"/>
          </a:p>
          <a:p>
            <a:r>
              <a:rPr lang="en-US" dirty="0" smtClean="0"/>
              <a:t>“There </a:t>
            </a:r>
            <a:r>
              <a:rPr lang="en-US" dirty="0"/>
              <a:t>are only two motivators: Crisis and </a:t>
            </a:r>
            <a:r>
              <a:rPr lang="en-US" dirty="0" smtClean="0"/>
              <a:t>Vision”</a:t>
            </a:r>
            <a:endParaRPr lang="en-US" dirty="0"/>
          </a:p>
          <a:p>
            <a:endParaRPr lang="en-US" dirty="0" smtClean="0"/>
          </a:p>
        </p:txBody>
      </p:sp>
      <p:pic>
        <p:nvPicPr>
          <p:cNvPr id="4098" name="Picture 2" descr="http://www.motivateplay.com/wp-content/uploads/2013/04/motiv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0839" y="381000"/>
            <a:ext cx="2263122" cy="15016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nvPr>
        </p:nvGraphicFramePr>
        <p:xfrm>
          <a:off x="762000" y="2895599"/>
          <a:ext cx="7467600" cy="2832101"/>
        </p:xfrm>
        <a:graphic>
          <a:graphicData uri="http://schemas.openxmlformats.org/drawingml/2006/table">
            <a:tbl>
              <a:tblPr firstRow="1" bandRow="1">
                <a:tableStyleId>{5C22544A-7EE6-4342-B048-85BDC9FD1C3A}</a:tableStyleId>
              </a:tblPr>
              <a:tblGrid>
                <a:gridCol w="3256355"/>
                <a:gridCol w="4211245"/>
              </a:tblGrid>
              <a:tr h="597037">
                <a:tc>
                  <a:txBody>
                    <a:bodyPr/>
                    <a:lstStyle/>
                    <a:p>
                      <a:r>
                        <a:rPr lang="en-US" sz="2400" dirty="0" smtClean="0"/>
                        <a:t>Push</a:t>
                      </a:r>
                      <a:endParaRPr lang="en-US" sz="2400" dirty="0"/>
                    </a:p>
                  </a:txBody>
                  <a:tcPr/>
                </a:tc>
                <a:tc>
                  <a:txBody>
                    <a:bodyPr/>
                    <a:lstStyle/>
                    <a:p>
                      <a:r>
                        <a:rPr lang="en-US" sz="2400" dirty="0" smtClean="0"/>
                        <a:t>Pull</a:t>
                      </a:r>
                      <a:endParaRPr lang="en-US" sz="2400" dirty="0"/>
                    </a:p>
                  </a:txBody>
                  <a:tcPr/>
                </a:tc>
              </a:tr>
              <a:tr h="55876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Prevention</a:t>
                      </a:r>
                      <a:endParaRPr lang="en-US"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Promotion,,;, </a:t>
                      </a:r>
                      <a:endParaRPr lang="en-US" sz="2000" dirty="0"/>
                    </a:p>
                  </a:txBody>
                  <a:tcPr/>
                </a:tc>
              </a:tr>
              <a:tr h="558766">
                <a:tc>
                  <a:txBody>
                    <a:bodyPr/>
                    <a:lstStyle/>
                    <a:p>
                      <a:r>
                        <a:rPr lang="en-US" sz="2000" dirty="0" smtClean="0"/>
                        <a:t>fear of failure/loss </a:t>
                      </a:r>
                      <a:endParaRPr lang="en-US" sz="2000" dirty="0"/>
                    </a:p>
                  </a:txBody>
                  <a:tcPr/>
                </a:tc>
                <a:tc>
                  <a:txBody>
                    <a:bodyPr/>
                    <a:lstStyle/>
                    <a:p>
                      <a:r>
                        <a:rPr lang="en-US" sz="2000" dirty="0" smtClean="0"/>
                        <a:t>excitement of something better</a:t>
                      </a:r>
                      <a:endParaRPr lang="en-US" sz="2000" dirty="0"/>
                    </a:p>
                  </a:txBody>
                  <a:tcPr/>
                </a:tc>
              </a:tr>
              <a:tr h="558766">
                <a:tc>
                  <a:txBody>
                    <a:bodyPr/>
                    <a:lstStyle/>
                    <a:p>
                      <a:r>
                        <a:rPr lang="en-US" sz="2000" dirty="0" smtClean="0"/>
                        <a:t>Concerns, crisis</a:t>
                      </a:r>
                      <a:endParaRPr lang="en-US" sz="2000" dirty="0"/>
                    </a:p>
                  </a:txBody>
                  <a:tcPr/>
                </a:tc>
                <a:tc>
                  <a:txBody>
                    <a:bodyPr/>
                    <a:lstStyle/>
                    <a:p>
                      <a:r>
                        <a:rPr lang="en-US" sz="2000" dirty="0" smtClean="0"/>
                        <a:t>desire, anticipation; hope</a:t>
                      </a:r>
                      <a:r>
                        <a:rPr lang="en-US" sz="2000" baseline="0" dirty="0" smtClean="0"/>
                        <a:t> v</a:t>
                      </a:r>
                      <a:r>
                        <a:rPr lang="en-US" sz="2000" dirty="0" smtClean="0"/>
                        <a:t>ision</a:t>
                      </a:r>
                      <a:endParaRPr lang="en-US" sz="2000" dirty="0"/>
                    </a:p>
                  </a:txBody>
                  <a:tcPr/>
                </a:tc>
              </a:tr>
              <a:tr h="55876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unpreferred present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preferred future</a:t>
                      </a:r>
                    </a:p>
                  </a:txBody>
                  <a:tcPr/>
                </a:tc>
              </a:tr>
            </a:tbl>
          </a:graphicData>
        </a:graphic>
      </p:graphicFrame>
    </p:spTree>
    <p:extLst>
      <p:ext uri="{BB962C8B-B14F-4D97-AF65-F5344CB8AC3E}">
        <p14:creationId xmlns:p14="http://schemas.microsoft.com/office/powerpoint/2010/main" val="3495350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8"/>
          <p:cNvSpPr>
            <a:spLocks noGrp="1" noChangeArrowheads="1"/>
          </p:cNvSpPr>
          <p:nvPr>
            <p:ph type="title"/>
          </p:nvPr>
        </p:nvSpPr>
        <p:spPr/>
        <p:txBody>
          <a:bodyPr/>
          <a:lstStyle/>
          <a:p>
            <a:endParaRPr lang="en-US" altLang="en-US" dirty="0" smtClean="0"/>
          </a:p>
        </p:txBody>
      </p:sp>
      <p:sp>
        <p:nvSpPr>
          <p:cNvPr id="21507" name="Rectangle 1029"/>
          <p:cNvSpPr>
            <a:spLocks noGrp="1" noChangeArrowheads="1"/>
          </p:cNvSpPr>
          <p:nvPr>
            <p:ph sz="quarter" idx="1"/>
          </p:nvPr>
        </p:nvSpPr>
        <p:spPr/>
        <p:txBody>
          <a:bodyPr>
            <a:normAutofit/>
          </a:bodyPr>
          <a:lstStyle/>
          <a:p>
            <a:pPr marL="0" indent="0" algn="ctr">
              <a:buNone/>
            </a:pPr>
            <a:r>
              <a:rPr lang="en-US" altLang="en-US" sz="3600" dirty="0" smtClean="0"/>
              <a:t>Faced with the prospect of changing one’s mind and proving there is no need to do so almost everyone gets busy on the proof. </a:t>
            </a:r>
          </a:p>
          <a:p>
            <a:pPr marL="0" indent="0" algn="r">
              <a:buNone/>
            </a:pPr>
            <a:r>
              <a:rPr lang="en-US" altLang="en-US" b="0" i="1" dirty="0" smtClean="0"/>
              <a:t>John Kenneth </a:t>
            </a:r>
            <a:r>
              <a:rPr lang="en-US" altLang="en-US" b="0" i="1" dirty="0" err="1" smtClean="0"/>
              <a:t>Galbreath</a:t>
            </a:r>
            <a:endParaRPr lang="en-US" altLang="en-US" b="0" i="1" dirty="0" smtClean="0"/>
          </a:p>
          <a:p>
            <a:pPr algn="l"/>
            <a:endParaRPr lang="en-US" altLang="en-US" dirty="0" smtClean="0"/>
          </a:p>
        </p:txBody>
      </p:sp>
      <p:sp>
        <p:nvSpPr>
          <p:cNvPr id="2" name="Date Placeholder 1"/>
          <p:cNvSpPr>
            <a:spLocks noGrp="1"/>
          </p:cNvSpPr>
          <p:nvPr>
            <p:ph type="dt" sz="half" idx="10"/>
          </p:nvPr>
        </p:nvSpPr>
        <p:spPr/>
        <p:txBody>
          <a:bodyPr/>
          <a:lstStyle/>
          <a:p>
            <a:fld id="{1EE3DA7A-C7DA-4F82-8346-9C3EF700AAC3}" type="datetime1">
              <a:rPr lang="en-US" smtClean="0"/>
              <a:t>7/18/2016</a:t>
            </a:fld>
            <a:endParaRPr lang="en-US"/>
          </a:p>
        </p:txBody>
      </p:sp>
      <p:sp>
        <p:nvSpPr>
          <p:cNvPr id="3" name="Footer Placeholder 2"/>
          <p:cNvSpPr>
            <a:spLocks noGrp="1"/>
          </p:cNvSpPr>
          <p:nvPr>
            <p:ph type="ftr" sz="quarter" idx="11"/>
          </p:nvPr>
        </p:nvSpPr>
        <p:spPr/>
        <p:txBody>
          <a:bodyPr/>
          <a:lstStyle/>
          <a:p>
            <a:r>
              <a:rPr lang="en-US" smtClean="0"/>
              <a:t>Small Parish Forum 2015</a:t>
            </a:r>
            <a:endParaRPr lang="en-US" dirty="0"/>
          </a:p>
        </p:txBody>
      </p:sp>
      <p:sp>
        <p:nvSpPr>
          <p:cNvPr id="4" name="Slide Number Placeholder 3"/>
          <p:cNvSpPr>
            <a:spLocks noGrp="1"/>
          </p:cNvSpPr>
          <p:nvPr>
            <p:ph type="sldNum" sz="quarter" idx="12"/>
          </p:nvPr>
        </p:nvSpPr>
        <p:spPr/>
        <p:txBody>
          <a:bodyPr/>
          <a:lstStyle/>
          <a:p>
            <a:fld id="{BEF3E748-253C-4F7A-89FB-10830C25F376}" type="slidenum">
              <a:rPr lang="en-US" smtClean="0"/>
              <a:pPr/>
              <a:t>11</a:t>
            </a:fld>
            <a:endParaRPr lang="en-US"/>
          </a:p>
        </p:txBody>
      </p:sp>
    </p:spTree>
    <p:extLst>
      <p:ext uri="{BB962C8B-B14F-4D97-AF65-F5344CB8AC3E}">
        <p14:creationId xmlns:p14="http://schemas.microsoft.com/office/powerpoint/2010/main" val="2424363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78792-7869-42C6-9711-9592A1B3AA5E}" type="datetime1">
              <a:rPr lang="en-US" smtClean="0"/>
              <a:t>7/18/2016</a:t>
            </a:fld>
            <a:endParaRPr lang="en-US"/>
          </a:p>
        </p:txBody>
      </p:sp>
      <p:sp>
        <p:nvSpPr>
          <p:cNvPr id="3" name="Footer Placeholder 2"/>
          <p:cNvSpPr>
            <a:spLocks noGrp="1"/>
          </p:cNvSpPr>
          <p:nvPr>
            <p:ph type="ftr" sz="quarter" idx="11"/>
          </p:nvPr>
        </p:nvSpPr>
        <p:spPr/>
        <p:txBody>
          <a:bodyPr/>
          <a:lstStyle/>
          <a:p>
            <a:r>
              <a:rPr lang="en-US" smtClean="0"/>
              <a:t>Small Parish Forum 2015</a:t>
            </a:r>
            <a:endParaRPr lang="en-US" dirty="0"/>
          </a:p>
        </p:txBody>
      </p:sp>
      <p:sp>
        <p:nvSpPr>
          <p:cNvPr id="4" name="Slide Number Placeholder 3"/>
          <p:cNvSpPr>
            <a:spLocks noGrp="1"/>
          </p:cNvSpPr>
          <p:nvPr>
            <p:ph type="sldNum" sz="quarter" idx="12"/>
          </p:nvPr>
        </p:nvSpPr>
        <p:spPr/>
        <p:txBody>
          <a:bodyPr/>
          <a:lstStyle/>
          <a:p>
            <a:fld id="{BEF3E748-253C-4F7A-89FB-10830C25F376}" type="slidenum">
              <a:rPr lang="en-US" smtClean="0"/>
              <a:pPr/>
              <a:t>12</a:t>
            </a:fld>
            <a:endParaRPr lang="en-US"/>
          </a:p>
        </p:txBody>
      </p:sp>
      <p:graphicFrame>
        <p:nvGraphicFramePr>
          <p:cNvPr id="6" name="Table 5"/>
          <p:cNvGraphicFramePr>
            <a:graphicFrameLocks noGrp="1"/>
          </p:cNvGraphicFramePr>
          <p:nvPr>
            <p:extLst/>
          </p:nvPr>
        </p:nvGraphicFramePr>
        <p:xfrm>
          <a:off x="685800" y="705522"/>
          <a:ext cx="8153400" cy="5542684"/>
        </p:xfrm>
        <a:graphic>
          <a:graphicData uri="http://schemas.openxmlformats.org/drawingml/2006/table">
            <a:tbl>
              <a:tblPr firstRow="1" bandRow="1">
                <a:tableStyleId>{616DA210-FB5B-4158-B5E0-FEB733F419BA}</a:tableStyleId>
              </a:tblPr>
              <a:tblGrid>
                <a:gridCol w="1752600"/>
                <a:gridCol w="1752600"/>
                <a:gridCol w="1295400"/>
                <a:gridCol w="1981200"/>
                <a:gridCol w="1371600"/>
              </a:tblGrid>
              <a:tr h="685800">
                <a:tc>
                  <a:txBody>
                    <a:bodyPr/>
                    <a:lstStyle/>
                    <a:p>
                      <a:pPr algn="ctr"/>
                      <a:r>
                        <a:rPr lang="en-US" sz="1400" b="0" dirty="0" smtClean="0"/>
                        <a:t>Pre-contemplation</a:t>
                      </a:r>
                    </a:p>
                    <a:p>
                      <a:pPr algn="ctr"/>
                      <a:r>
                        <a:rPr lang="en-US" sz="1400" b="0" dirty="0" smtClean="0"/>
                        <a:t>Stage</a:t>
                      </a:r>
                      <a:endParaRPr lang="en-US" sz="1400" b="0" dirty="0"/>
                    </a:p>
                  </a:txBody>
                  <a:tcPr/>
                </a:tc>
                <a:tc>
                  <a:txBody>
                    <a:bodyPr/>
                    <a:lstStyle/>
                    <a:p>
                      <a:pPr algn="ctr"/>
                      <a:r>
                        <a:rPr lang="en-US" sz="1400" b="0" dirty="0" smtClean="0"/>
                        <a:t>Contemplation</a:t>
                      </a:r>
                    </a:p>
                    <a:p>
                      <a:pPr algn="ctr"/>
                      <a:r>
                        <a:rPr lang="en-US" sz="1400" b="0" dirty="0" smtClean="0"/>
                        <a:t>Stage</a:t>
                      </a:r>
                    </a:p>
                  </a:txBody>
                  <a:tcPr/>
                </a:tc>
                <a:tc>
                  <a:txBody>
                    <a:bodyPr/>
                    <a:lstStyle/>
                    <a:p>
                      <a:pPr algn="ctr"/>
                      <a:r>
                        <a:rPr lang="en-US" sz="1400" b="0" dirty="0" smtClean="0"/>
                        <a:t>Preparation</a:t>
                      </a:r>
                    </a:p>
                    <a:p>
                      <a:pPr algn="ctr"/>
                      <a:r>
                        <a:rPr lang="en-US" sz="1400" b="0" dirty="0" smtClean="0"/>
                        <a:t>Stage</a:t>
                      </a:r>
                    </a:p>
                  </a:txBody>
                  <a:tcPr/>
                </a:tc>
                <a:tc>
                  <a:txBody>
                    <a:bodyPr/>
                    <a:lstStyle/>
                    <a:p>
                      <a:pPr algn="ctr"/>
                      <a:r>
                        <a:rPr lang="en-US" sz="1400" b="0" dirty="0" smtClean="0"/>
                        <a:t>Action</a:t>
                      </a:r>
                    </a:p>
                    <a:p>
                      <a:pPr algn="ctr"/>
                      <a:r>
                        <a:rPr lang="en-US" sz="1400" b="0" dirty="0" smtClean="0"/>
                        <a:t>Stage</a:t>
                      </a:r>
                    </a:p>
                  </a:txBody>
                  <a:tcPr/>
                </a:tc>
                <a:tc>
                  <a:txBody>
                    <a:bodyPr/>
                    <a:lstStyle/>
                    <a:p>
                      <a:pPr algn="ctr"/>
                      <a:r>
                        <a:rPr lang="en-US" sz="1400" b="0" dirty="0" smtClean="0"/>
                        <a:t>Maintenance</a:t>
                      </a:r>
                    </a:p>
                    <a:p>
                      <a:pPr algn="ctr"/>
                      <a:r>
                        <a:rPr lang="en-US" sz="1400" b="0" dirty="0" smtClean="0"/>
                        <a:t>Stage</a:t>
                      </a:r>
                    </a:p>
                  </a:txBody>
                  <a:tcPr/>
                </a:tc>
              </a:tr>
              <a:tr h="4856884">
                <a:tc>
                  <a:txBody>
                    <a:bodyPr/>
                    <a:lstStyle/>
                    <a:p>
                      <a:endParaRPr lang="en-US" sz="1400" dirty="0"/>
                    </a:p>
                  </a:txBody>
                  <a:tcPr>
                    <a:solidFill>
                      <a:schemeClr val="bg1">
                        <a:alpha val="20000"/>
                      </a:schemeClr>
                    </a:solidFill>
                  </a:tcPr>
                </a:tc>
                <a:tc>
                  <a:txBody>
                    <a:bodyPr/>
                    <a:lstStyle/>
                    <a:p>
                      <a:endParaRPr lang="en-US" sz="1400" dirty="0"/>
                    </a:p>
                  </a:txBody>
                  <a:tcPr>
                    <a:solidFill>
                      <a:schemeClr val="bg2">
                        <a:alpha val="20000"/>
                      </a:schemeClr>
                    </a:solidFill>
                  </a:tcPr>
                </a:tc>
                <a:tc>
                  <a:txBody>
                    <a:bodyPr/>
                    <a:lstStyle/>
                    <a:p>
                      <a:endParaRPr lang="en-US" sz="1400" dirty="0"/>
                    </a:p>
                  </a:txBody>
                  <a:tcPr>
                    <a:solidFill>
                      <a:schemeClr val="bg1">
                        <a:alpha val="20000"/>
                      </a:schemeClr>
                    </a:solidFill>
                  </a:tcPr>
                </a:tc>
                <a:tc>
                  <a:txBody>
                    <a:bodyPr/>
                    <a:lstStyle/>
                    <a:p>
                      <a:pPr marL="0" lvl="0" indent="0">
                        <a:buFont typeface="Arial" panose="020B0604020202020204" pitchFamily="34" charset="0"/>
                        <a:buNone/>
                      </a:pPr>
                      <a:endParaRPr kumimoji="0" lang="en-US" sz="1400" kern="1200" dirty="0" smtClean="0">
                        <a:solidFill>
                          <a:schemeClr val="tx1"/>
                        </a:solidFill>
                        <a:effectLst/>
                        <a:latin typeface="+mn-lt"/>
                        <a:ea typeface="+mn-ea"/>
                        <a:cs typeface="+mn-cs"/>
                      </a:endParaRPr>
                    </a:p>
                    <a:p>
                      <a:endParaRPr lang="en-US" sz="1400" dirty="0"/>
                    </a:p>
                  </a:txBody>
                  <a:tcPr>
                    <a:solidFill>
                      <a:schemeClr val="bg2">
                        <a:alpha val="20000"/>
                      </a:schemeClr>
                    </a:solidFill>
                  </a:tcPr>
                </a:tc>
                <a:tc>
                  <a:txBody>
                    <a:bodyPr/>
                    <a:lstStyle/>
                    <a:p>
                      <a:endParaRPr lang="en-US" sz="1400" dirty="0"/>
                    </a:p>
                  </a:txBody>
                  <a:tcPr>
                    <a:solidFill>
                      <a:schemeClr val="bg1">
                        <a:alpha val="20000"/>
                      </a:schemeClr>
                    </a:solidFill>
                  </a:tcPr>
                </a:tc>
              </a:tr>
            </a:tbl>
          </a:graphicData>
        </a:graphic>
      </p:graphicFrame>
      <p:sp>
        <p:nvSpPr>
          <p:cNvPr id="5" name="TextBox 4"/>
          <p:cNvSpPr txBox="1"/>
          <p:nvPr/>
        </p:nvSpPr>
        <p:spPr>
          <a:xfrm>
            <a:off x="2667000" y="152400"/>
            <a:ext cx="3885679" cy="461665"/>
          </a:xfrm>
          <a:prstGeom prst="rect">
            <a:avLst/>
          </a:prstGeom>
          <a:noFill/>
        </p:spPr>
        <p:txBody>
          <a:bodyPr wrap="none" rtlCol="0">
            <a:spAutoFit/>
          </a:bodyPr>
          <a:lstStyle/>
          <a:p>
            <a:r>
              <a:rPr lang="en-US" sz="2400" dirty="0" smtClean="0">
                <a:latin typeface="Garamond" panose="02020404030301010803" pitchFamily="18" charset="0"/>
              </a:rPr>
              <a:t>A Five Stage Model of Change</a:t>
            </a:r>
            <a:endParaRPr lang="en-US" sz="2400" dirty="0">
              <a:latin typeface="Garamond" panose="02020404030301010803" pitchFamily="18" charset="0"/>
            </a:endParaRPr>
          </a:p>
        </p:txBody>
      </p:sp>
      <p:sp>
        <p:nvSpPr>
          <p:cNvPr id="7" name="Rectangle 6"/>
          <p:cNvSpPr/>
          <p:nvPr/>
        </p:nvSpPr>
        <p:spPr>
          <a:xfrm>
            <a:off x="762000" y="1828800"/>
            <a:ext cx="3352800" cy="4038406"/>
          </a:xfrm>
          <a:prstGeom prst="rect">
            <a:avLst/>
          </a:prstGeom>
          <a:solidFill>
            <a:schemeClr val="bg1">
              <a:lumMod val="8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Unfreezing</a:t>
            </a:r>
            <a:endParaRPr lang="en-US" sz="3600" dirty="0">
              <a:solidFill>
                <a:schemeClr val="tx1"/>
              </a:solidFill>
            </a:endParaRPr>
          </a:p>
        </p:txBody>
      </p:sp>
      <p:sp>
        <p:nvSpPr>
          <p:cNvPr id="8" name="Rectangle 7"/>
          <p:cNvSpPr/>
          <p:nvPr/>
        </p:nvSpPr>
        <p:spPr>
          <a:xfrm>
            <a:off x="7239001" y="1828800"/>
            <a:ext cx="1559858" cy="4038406"/>
          </a:xfrm>
          <a:prstGeom prst="rect">
            <a:avLst/>
          </a:prstGeom>
          <a:solidFill>
            <a:schemeClr val="bg1">
              <a:lumMod val="8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Re-</a:t>
            </a:r>
            <a:r>
              <a:rPr lang="en-US" sz="3600" dirty="0" err="1" smtClean="0">
                <a:solidFill>
                  <a:schemeClr val="tx1"/>
                </a:solidFill>
              </a:rPr>
              <a:t>freez</a:t>
            </a:r>
            <a:r>
              <a:rPr lang="en-US" sz="3600" dirty="0" smtClean="0">
                <a:solidFill>
                  <a:schemeClr val="tx1"/>
                </a:solidFill>
              </a:rPr>
              <a:t>-</a:t>
            </a:r>
            <a:r>
              <a:rPr lang="en-US" sz="3600" dirty="0" err="1" smtClean="0">
                <a:solidFill>
                  <a:schemeClr val="tx1"/>
                </a:solidFill>
              </a:rPr>
              <a:t>ing</a:t>
            </a:r>
            <a:endParaRPr lang="en-US" sz="3600" dirty="0">
              <a:solidFill>
                <a:schemeClr val="tx1"/>
              </a:solidFill>
            </a:endParaRPr>
          </a:p>
        </p:txBody>
      </p:sp>
      <p:sp>
        <p:nvSpPr>
          <p:cNvPr id="9" name="Rectangle 8"/>
          <p:cNvSpPr/>
          <p:nvPr/>
        </p:nvSpPr>
        <p:spPr>
          <a:xfrm>
            <a:off x="4239984" y="1828800"/>
            <a:ext cx="2933700" cy="4038406"/>
          </a:xfrm>
          <a:prstGeom prst="rect">
            <a:avLst/>
          </a:prstGeom>
          <a:solidFill>
            <a:schemeClr val="bg1">
              <a:lumMod val="8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Changing</a:t>
            </a:r>
            <a:endParaRPr lang="en-US" sz="3600" dirty="0">
              <a:solidFill>
                <a:schemeClr val="tx1"/>
              </a:solidFill>
            </a:endParaRPr>
          </a:p>
        </p:txBody>
      </p:sp>
    </p:spTree>
    <p:extLst>
      <p:ext uri="{BB962C8B-B14F-4D97-AF65-F5344CB8AC3E}">
        <p14:creationId xmlns:p14="http://schemas.microsoft.com/office/powerpoint/2010/main" val="2560434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7CD2B-5D1E-45D6-9F57-356C49E655EE}" type="datetime1">
              <a:rPr lang="en-US" smtClean="0"/>
              <a:t>7/18/2016</a:t>
            </a:fld>
            <a:endParaRPr lang="en-US"/>
          </a:p>
        </p:txBody>
      </p:sp>
      <p:sp>
        <p:nvSpPr>
          <p:cNvPr id="3" name="Footer Placeholder 2"/>
          <p:cNvSpPr>
            <a:spLocks noGrp="1"/>
          </p:cNvSpPr>
          <p:nvPr>
            <p:ph type="ftr" sz="quarter" idx="11"/>
          </p:nvPr>
        </p:nvSpPr>
        <p:spPr/>
        <p:txBody>
          <a:bodyPr/>
          <a:lstStyle/>
          <a:p>
            <a:r>
              <a:rPr lang="en-US" smtClean="0"/>
              <a:t>Small Parish Forum 2015</a:t>
            </a:r>
            <a:endParaRPr lang="en-US" dirty="0"/>
          </a:p>
        </p:txBody>
      </p:sp>
      <p:sp>
        <p:nvSpPr>
          <p:cNvPr id="4" name="Slide Number Placeholder 3"/>
          <p:cNvSpPr>
            <a:spLocks noGrp="1"/>
          </p:cNvSpPr>
          <p:nvPr>
            <p:ph type="sldNum" sz="quarter" idx="12"/>
          </p:nvPr>
        </p:nvSpPr>
        <p:spPr/>
        <p:txBody>
          <a:bodyPr/>
          <a:lstStyle/>
          <a:p>
            <a:fld id="{BEF3E748-253C-4F7A-89FB-10830C25F376}" type="slidenum">
              <a:rPr lang="en-US" smtClean="0"/>
              <a:pPr/>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8326452"/>
              </p:ext>
            </p:extLst>
          </p:nvPr>
        </p:nvGraphicFramePr>
        <p:xfrm>
          <a:off x="304799" y="457200"/>
          <a:ext cx="8458201" cy="5542684"/>
        </p:xfrm>
        <a:graphic>
          <a:graphicData uri="http://schemas.openxmlformats.org/drawingml/2006/table">
            <a:tbl>
              <a:tblPr firstRow="1" bandRow="1">
                <a:tableStyleId>{616DA210-FB5B-4158-B5E0-FEB733F419BA}</a:tableStyleId>
              </a:tblPr>
              <a:tblGrid>
                <a:gridCol w="1818118"/>
                <a:gridCol w="1687083"/>
                <a:gridCol w="1524000"/>
                <a:gridCol w="2006125"/>
                <a:gridCol w="1422875"/>
              </a:tblGrid>
              <a:tr h="685800">
                <a:tc>
                  <a:txBody>
                    <a:bodyPr/>
                    <a:lstStyle/>
                    <a:p>
                      <a:pPr algn="ctr"/>
                      <a:r>
                        <a:rPr lang="en-US" sz="1400" b="0" dirty="0" smtClean="0"/>
                        <a:t>Pre-contemplation</a:t>
                      </a:r>
                    </a:p>
                    <a:p>
                      <a:pPr algn="ctr"/>
                      <a:r>
                        <a:rPr lang="en-US" sz="1400" b="0" dirty="0" smtClean="0"/>
                        <a:t>Stage</a:t>
                      </a:r>
                      <a:endParaRPr lang="en-US" sz="1400" b="0" dirty="0"/>
                    </a:p>
                  </a:txBody>
                  <a:tcPr/>
                </a:tc>
                <a:tc>
                  <a:txBody>
                    <a:bodyPr/>
                    <a:lstStyle/>
                    <a:p>
                      <a:pPr algn="ctr"/>
                      <a:r>
                        <a:rPr lang="en-US" sz="1400" b="0" dirty="0" smtClean="0"/>
                        <a:t>Contemplation</a:t>
                      </a:r>
                    </a:p>
                    <a:p>
                      <a:pPr algn="ctr"/>
                      <a:r>
                        <a:rPr lang="en-US" sz="1400" b="0" dirty="0" smtClean="0"/>
                        <a:t>Stage</a:t>
                      </a:r>
                    </a:p>
                  </a:txBody>
                  <a:tcPr/>
                </a:tc>
                <a:tc>
                  <a:txBody>
                    <a:bodyPr/>
                    <a:lstStyle/>
                    <a:p>
                      <a:pPr algn="ctr"/>
                      <a:r>
                        <a:rPr lang="en-US" sz="1400" b="0" dirty="0" smtClean="0"/>
                        <a:t>Preparation</a:t>
                      </a:r>
                    </a:p>
                    <a:p>
                      <a:pPr algn="ctr"/>
                      <a:r>
                        <a:rPr lang="en-US" sz="1400" b="0" dirty="0" smtClean="0"/>
                        <a:t>Stage</a:t>
                      </a:r>
                    </a:p>
                  </a:txBody>
                  <a:tcPr/>
                </a:tc>
                <a:tc>
                  <a:txBody>
                    <a:bodyPr/>
                    <a:lstStyle/>
                    <a:p>
                      <a:pPr algn="ctr"/>
                      <a:r>
                        <a:rPr lang="en-US" sz="1400" b="0" dirty="0" smtClean="0"/>
                        <a:t>Action</a:t>
                      </a:r>
                    </a:p>
                    <a:p>
                      <a:pPr algn="ctr"/>
                      <a:r>
                        <a:rPr lang="en-US" sz="1400" b="0" dirty="0" smtClean="0"/>
                        <a:t>Stage</a:t>
                      </a:r>
                    </a:p>
                  </a:txBody>
                  <a:tcPr/>
                </a:tc>
                <a:tc>
                  <a:txBody>
                    <a:bodyPr/>
                    <a:lstStyle/>
                    <a:p>
                      <a:pPr algn="ctr"/>
                      <a:r>
                        <a:rPr lang="en-US" sz="1400" b="0" dirty="0" smtClean="0"/>
                        <a:t>Maintenance</a:t>
                      </a:r>
                    </a:p>
                    <a:p>
                      <a:pPr algn="ctr"/>
                      <a:r>
                        <a:rPr lang="en-US" sz="1400" b="0" dirty="0" smtClean="0"/>
                        <a:t>Stage</a:t>
                      </a:r>
                    </a:p>
                  </a:txBody>
                  <a:tcPr/>
                </a:tc>
              </a:tr>
              <a:tr h="4856884">
                <a:tc>
                  <a:txBody>
                    <a:bodyPr/>
                    <a:lstStyle/>
                    <a:p>
                      <a:pPr marL="0" lvl="0" indent="174625">
                        <a:buFont typeface="Arial" panose="020B0604020202020204" pitchFamily="34" charset="0"/>
                        <a:buChar char="•"/>
                        <a:tabLst/>
                      </a:pPr>
                      <a:r>
                        <a:rPr kumimoji="0" lang="en-US" sz="1400" kern="1200" dirty="0" smtClean="0">
                          <a:solidFill>
                            <a:schemeClr val="tx1"/>
                          </a:solidFill>
                          <a:effectLst/>
                          <a:latin typeface="+mn-lt"/>
                          <a:ea typeface="+mn-ea"/>
                          <a:cs typeface="+mn-cs"/>
                        </a:rPr>
                        <a:t>State of benign ignorance</a:t>
                      </a:r>
                    </a:p>
                    <a:p>
                      <a:pPr marL="0" lvl="0" indent="174625">
                        <a:buFont typeface="Arial" panose="020B0604020202020204" pitchFamily="34" charset="0"/>
                        <a:buChar char="•"/>
                        <a:tabLst/>
                      </a:pPr>
                      <a:r>
                        <a:rPr kumimoji="0" lang="en-US" sz="1400" kern="1200" dirty="0" smtClean="0">
                          <a:solidFill>
                            <a:schemeClr val="tx1"/>
                          </a:solidFill>
                          <a:effectLst/>
                          <a:latin typeface="+mn-lt"/>
                          <a:ea typeface="+mn-ea"/>
                          <a:cs typeface="+mn-cs"/>
                        </a:rPr>
                        <a:t>Proposals at this stage are met with disbelief, disagreement, apathy,</a:t>
                      </a:r>
                      <a:r>
                        <a:rPr kumimoji="0" lang="en-US" sz="1400" kern="1200" baseline="0" dirty="0" smtClean="0">
                          <a:solidFill>
                            <a:schemeClr val="tx1"/>
                          </a:solidFill>
                          <a:effectLst/>
                          <a:latin typeface="+mn-lt"/>
                          <a:ea typeface="+mn-ea"/>
                          <a:cs typeface="+mn-cs"/>
                        </a:rPr>
                        <a:t> </a:t>
                      </a:r>
                      <a:r>
                        <a:rPr kumimoji="0" lang="en-US" sz="1400" kern="1200" dirty="0" smtClean="0">
                          <a:solidFill>
                            <a:schemeClr val="tx1"/>
                          </a:solidFill>
                          <a:effectLst/>
                          <a:latin typeface="+mn-lt"/>
                          <a:ea typeface="+mn-ea"/>
                          <a:cs typeface="+mn-cs"/>
                        </a:rPr>
                        <a:t>defensiveness resistance</a:t>
                      </a:r>
                    </a:p>
                    <a:p>
                      <a:pPr marL="0" lvl="0" indent="174625">
                        <a:buFont typeface="Arial" panose="020B0604020202020204" pitchFamily="34" charset="0"/>
                        <a:buChar char="•"/>
                        <a:tabLst/>
                      </a:pPr>
                      <a:r>
                        <a:rPr kumimoji="0" lang="en-US" sz="1400" kern="1200" dirty="0" smtClean="0">
                          <a:solidFill>
                            <a:schemeClr val="tx1"/>
                          </a:solidFill>
                          <a:effectLst/>
                          <a:latin typeface="+mn-lt"/>
                          <a:ea typeface="+mn-ea"/>
                          <a:cs typeface="+mn-cs"/>
                        </a:rPr>
                        <a:t>For people to consider a change it needs to be presented in a way that people understand from their current frame of</a:t>
                      </a:r>
                      <a:r>
                        <a:rPr kumimoji="0" lang="en-US" sz="1400" kern="1200" baseline="0" dirty="0" smtClean="0">
                          <a:solidFill>
                            <a:schemeClr val="tx1"/>
                          </a:solidFill>
                          <a:effectLst/>
                          <a:latin typeface="+mn-lt"/>
                          <a:ea typeface="+mn-ea"/>
                          <a:cs typeface="+mn-cs"/>
                        </a:rPr>
                        <a:t> </a:t>
                      </a:r>
                      <a:r>
                        <a:rPr kumimoji="0" lang="en-US" sz="1400" kern="1200" dirty="0" smtClean="0">
                          <a:solidFill>
                            <a:schemeClr val="tx1"/>
                          </a:solidFill>
                          <a:effectLst/>
                          <a:latin typeface="+mn-lt"/>
                          <a:ea typeface="+mn-ea"/>
                          <a:cs typeface="+mn-cs"/>
                        </a:rPr>
                        <a:t>reference. </a:t>
                      </a:r>
                    </a:p>
                    <a:p>
                      <a:endParaRPr lang="en-US" sz="1400" dirty="0"/>
                    </a:p>
                  </a:txBody>
                  <a:tcPr>
                    <a:noFill/>
                  </a:tcPr>
                </a:tc>
                <a:tc>
                  <a:txBody>
                    <a:bodyPr/>
                    <a:lstStyle/>
                    <a:p>
                      <a:pPr marL="0" lvl="0" indent="174625">
                        <a:buFont typeface="Arial" panose="020B0604020202020204" pitchFamily="34" charset="0"/>
                        <a:buChar char="•"/>
                      </a:pPr>
                      <a:r>
                        <a:rPr kumimoji="0" lang="en-US" sz="1400" kern="1200" dirty="0" smtClean="0">
                          <a:solidFill>
                            <a:schemeClr val="tx1"/>
                          </a:solidFill>
                          <a:effectLst/>
                          <a:latin typeface="+mn-lt"/>
                          <a:ea typeface="+mn-ea"/>
                          <a:cs typeface="+mn-cs"/>
                        </a:rPr>
                        <a:t>Have become aware</a:t>
                      </a:r>
                    </a:p>
                    <a:p>
                      <a:pPr marL="0" lvl="0" indent="174625">
                        <a:buFont typeface="Arial" panose="020B0604020202020204" pitchFamily="34" charset="0"/>
                        <a:buChar char="•"/>
                      </a:pPr>
                      <a:r>
                        <a:rPr kumimoji="0" lang="en-US" sz="1400" kern="1200" dirty="0" smtClean="0">
                          <a:solidFill>
                            <a:schemeClr val="tx1"/>
                          </a:solidFill>
                          <a:effectLst/>
                          <a:latin typeface="+mn-lt"/>
                          <a:ea typeface="+mn-ea"/>
                          <a:cs typeface="+mn-cs"/>
                        </a:rPr>
                        <a:t>Learning phase marked by struggle to understand real nature of the issue</a:t>
                      </a:r>
                    </a:p>
                    <a:p>
                      <a:pPr marL="0" lvl="0" indent="174625">
                        <a:buFont typeface="Arial" panose="020B0604020202020204" pitchFamily="34" charset="0"/>
                        <a:buChar char="•"/>
                      </a:pPr>
                      <a:r>
                        <a:rPr kumimoji="0" lang="en-US" sz="1400" kern="1200" dirty="0" smtClean="0">
                          <a:solidFill>
                            <a:schemeClr val="tx1"/>
                          </a:solidFill>
                          <a:effectLst/>
                          <a:latin typeface="+mn-lt"/>
                          <a:ea typeface="+mn-ea"/>
                          <a:cs typeface="+mn-cs"/>
                        </a:rPr>
                        <a:t>Called to develop new sense of reality – can lead to procrastination as away to deal with insecurity</a:t>
                      </a:r>
                    </a:p>
                    <a:p>
                      <a:pPr marL="0" lvl="0" indent="174625">
                        <a:buFont typeface="Arial" panose="020B0604020202020204" pitchFamily="34" charset="0"/>
                        <a:buChar char="•"/>
                      </a:pPr>
                      <a:r>
                        <a:rPr kumimoji="0" lang="en-US" sz="1400" kern="1200" dirty="0" smtClean="0">
                          <a:solidFill>
                            <a:schemeClr val="tx1"/>
                          </a:solidFill>
                          <a:effectLst/>
                          <a:latin typeface="+mn-lt"/>
                          <a:ea typeface="+mn-ea"/>
                          <a:cs typeface="+mn-cs"/>
                        </a:rPr>
                        <a:t>Movement happens only when pros outweigh cons.</a:t>
                      </a:r>
                    </a:p>
                    <a:p>
                      <a:endParaRPr lang="en-US" sz="1400" dirty="0"/>
                    </a:p>
                  </a:txBody>
                  <a:tcPr>
                    <a:solidFill>
                      <a:schemeClr val="bg1">
                        <a:lumMod val="65000"/>
                        <a:alpha val="20000"/>
                      </a:schemeClr>
                    </a:solidFill>
                  </a:tcPr>
                </a:tc>
                <a:tc>
                  <a:txBody>
                    <a:bodyPr/>
                    <a:lstStyle/>
                    <a:p>
                      <a:pPr marL="0" lvl="0" indent="120650">
                        <a:buFont typeface="Arial" panose="020B0604020202020204" pitchFamily="34" charset="0"/>
                        <a:buChar char="•"/>
                      </a:pPr>
                      <a:r>
                        <a:rPr kumimoji="0" lang="en-US" sz="1400" kern="1200" dirty="0" smtClean="0">
                          <a:solidFill>
                            <a:schemeClr val="tx1"/>
                          </a:solidFill>
                          <a:effectLst/>
                          <a:latin typeface="+mn-lt"/>
                          <a:ea typeface="+mn-ea"/>
                          <a:cs typeface="+mn-cs"/>
                        </a:rPr>
                        <a:t>Strategies for change are chosen</a:t>
                      </a:r>
                    </a:p>
                    <a:p>
                      <a:pPr marL="0" lvl="0" indent="120650">
                        <a:buFont typeface="Arial" panose="020B0604020202020204" pitchFamily="34" charset="0"/>
                        <a:buChar char="•"/>
                      </a:pPr>
                      <a:r>
                        <a:rPr kumimoji="0" lang="en-US" sz="1400" kern="1200" dirty="0" smtClean="0">
                          <a:solidFill>
                            <a:schemeClr val="tx1"/>
                          </a:solidFill>
                          <a:effectLst/>
                          <a:latin typeface="+mn-lt"/>
                          <a:ea typeface="+mn-ea"/>
                          <a:cs typeface="+mn-cs"/>
                        </a:rPr>
                        <a:t>When they believe this will work they conclude “we can do this”.</a:t>
                      </a:r>
                    </a:p>
                    <a:p>
                      <a:endParaRPr lang="en-US" sz="1400" dirty="0"/>
                    </a:p>
                  </a:txBody>
                  <a:tcPr>
                    <a:noFill/>
                  </a:tcPr>
                </a:tc>
                <a:tc>
                  <a:txBody>
                    <a:bodyPr/>
                    <a:lstStyle/>
                    <a:p>
                      <a:pPr marL="0" lvl="0" indent="174625">
                        <a:buFont typeface="Arial" panose="020B0604020202020204" pitchFamily="34" charset="0"/>
                        <a:buChar char="•"/>
                      </a:pPr>
                      <a:r>
                        <a:rPr kumimoji="0" lang="en-US" sz="1400" kern="1200" dirty="0" smtClean="0">
                          <a:solidFill>
                            <a:schemeClr val="tx1"/>
                          </a:solidFill>
                          <a:effectLst/>
                          <a:latin typeface="+mn-lt"/>
                          <a:ea typeface="+mn-ea"/>
                          <a:cs typeface="+mn-cs"/>
                        </a:rPr>
                        <a:t>When individuals try new behavior</a:t>
                      </a:r>
                    </a:p>
                    <a:p>
                      <a:pPr marL="0" lvl="0" indent="174625">
                        <a:buFont typeface="Arial" panose="020B0604020202020204" pitchFamily="34" charset="0"/>
                        <a:buChar char="•"/>
                      </a:pPr>
                      <a:r>
                        <a:rPr kumimoji="0" lang="en-US" sz="1400" kern="1200" dirty="0" smtClean="0">
                          <a:solidFill>
                            <a:schemeClr val="tx1"/>
                          </a:solidFill>
                          <a:effectLst/>
                          <a:latin typeface="+mn-lt"/>
                          <a:ea typeface="+mn-ea"/>
                          <a:cs typeface="+mn-cs"/>
                        </a:rPr>
                        <a:t>Need greatest motivation: takes most energy</a:t>
                      </a:r>
                    </a:p>
                    <a:p>
                      <a:pPr marL="0" lvl="0" indent="174625">
                        <a:buFont typeface="Arial" panose="020B0604020202020204" pitchFamily="34" charset="0"/>
                        <a:buChar char="•"/>
                      </a:pPr>
                      <a:r>
                        <a:rPr kumimoji="0" lang="en-US" sz="1400" kern="1200" dirty="0" smtClean="0">
                          <a:solidFill>
                            <a:schemeClr val="tx1"/>
                          </a:solidFill>
                          <a:effectLst/>
                          <a:latin typeface="+mn-lt"/>
                          <a:ea typeface="+mn-ea"/>
                          <a:cs typeface="+mn-cs"/>
                        </a:rPr>
                        <a:t>Often revert to past behaviors</a:t>
                      </a:r>
                    </a:p>
                    <a:p>
                      <a:pPr marL="0" lvl="0" indent="174625">
                        <a:buFont typeface="Arial" panose="020B0604020202020204" pitchFamily="34" charset="0"/>
                        <a:buChar char="•"/>
                      </a:pPr>
                      <a:r>
                        <a:rPr kumimoji="0" lang="en-US" sz="1400" kern="1200" dirty="0" smtClean="0">
                          <a:solidFill>
                            <a:schemeClr val="tx1"/>
                          </a:solidFill>
                          <a:effectLst/>
                          <a:latin typeface="+mn-lt"/>
                          <a:ea typeface="+mn-ea"/>
                          <a:cs typeface="+mn-cs"/>
                        </a:rPr>
                        <a:t>Frustrating and demoralizing since often interpreted as change not possible – but may be learning experiences providing clues for improving action.</a:t>
                      </a:r>
                    </a:p>
                    <a:p>
                      <a:endParaRPr lang="en-US" sz="1400" dirty="0"/>
                    </a:p>
                  </a:txBody>
                  <a:tcPr>
                    <a:solidFill>
                      <a:schemeClr val="bg1">
                        <a:lumMod val="75000"/>
                        <a:alpha val="20000"/>
                      </a:schemeClr>
                    </a:solidFill>
                  </a:tcPr>
                </a:tc>
                <a:tc>
                  <a:txBody>
                    <a:bodyPr/>
                    <a:lstStyle/>
                    <a:p>
                      <a:pPr marL="0" lvl="0" indent="228600">
                        <a:buFont typeface="Arial" panose="020B0604020202020204" pitchFamily="34" charset="0"/>
                        <a:buChar char="•"/>
                      </a:pPr>
                      <a:r>
                        <a:rPr kumimoji="0" lang="en-US" sz="1400" kern="1200" dirty="0" smtClean="0">
                          <a:solidFill>
                            <a:schemeClr val="tx1"/>
                          </a:solidFill>
                          <a:effectLst/>
                          <a:latin typeface="+mn-lt"/>
                          <a:ea typeface="+mn-ea"/>
                          <a:cs typeface="+mn-cs"/>
                        </a:rPr>
                        <a:t>New practices are habit of the people</a:t>
                      </a:r>
                    </a:p>
                    <a:p>
                      <a:pPr marL="0" lvl="0" indent="228600">
                        <a:buFont typeface="Arial" panose="020B0604020202020204" pitchFamily="34" charset="0"/>
                        <a:buChar char="•"/>
                      </a:pPr>
                      <a:r>
                        <a:rPr kumimoji="0" lang="en-US" sz="1400" kern="1200" dirty="0" smtClean="0">
                          <a:solidFill>
                            <a:schemeClr val="tx1"/>
                          </a:solidFill>
                          <a:effectLst/>
                          <a:latin typeface="+mn-lt"/>
                          <a:ea typeface="+mn-ea"/>
                          <a:cs typeface="+mn-cs"/>
                        </a:rPr>
                        <a:t>Active work ends when new habits are sufficiently in place so that threat of relapse is gone.</a:t>
                      </a:r>
                    </a:p>
                    <a:p>
                      <a:endParaRPr lang="en-US" sz="1400" dirty="0"/>
                    </a:p>
                  </a:txBody>
                  <a:tcPr>
                    <a:noFill/>
                  </a:tcPr>
                </a:tc>
              </a:tr>
            </a:tbl>
          </a:graphicData>
        </a:graphic>
      </p:graphicFrame>
      <p:sp>
        <p:nvSpPr>
          <p:cNvPr id="7" name="Rectangle 6"/>
          <p:cNvSpPr/>
          <p:nvPr/>
        </p:nvSpPr>
        <p:spPr>
          <a:xfrm>
            <a:off x="427704" y="1222829"/>
            <a:ext cx="3362340" cy="4647554"/>
          </a:xfrm>
          <a:prstGeom prst="rect">
            <a:avLst/>
          </a:prstGeom>
          <a:solidFill>
            <a:schemeClr val="bg2">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Unfreezing</a:t>
            </a:r>
            <a:endParaRPr lang="en-US" sz="3600" dirty="0">
              <a:solidFill>
                <a:schemeClr val="tx1"/>
              </a:solidFill>
            </a:endParaRPr>
          </a:p>
        </p:txBody>
      </p:sp>
      <p:sp>
        <p:nvSpPr>
          <p:cNvPr id="8" name="Rectangle 7"/>
          <p:cNvSpPr/>
          <p:nvPr/>
        </p:nvSpPr>
        <p:spPr>
          <a:xfrm>
            <a:off x="7423696" y="1219200"/>
            <a:ext cx="1243147" cy="4647554"/>
          </a:xfrm>
          <a:prstGeom prst="rect">
            <a:avLst/>
          </a:prstGeom>
          <a:solidFill>
            <a:schemeClr val="bg2">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Re-</a:t>
            </a:r>
            <a:r>
              <a:rPr lang="en-US" sz="3600" dirty="0" err="1" smtClean="0">
                <a:solidFill>
                  <a:schemeClr val="tx1"/>
                </a:solidFill>
              </a:rPr>
              <a:t>freez</a:t>
            </a:r>
            <a:r>
              <a:rPr lang="en-US" sz="3600" dirty="0" smtClean="0">
                <a:solidFill>
                  <a:schemeClr val="tx1"/>
                </a:solidFill>
              </a:rPr>
              <a:t>-</a:t>
            </a:r>
            <a:r>
              <a:rPr lang="en-US" sz="3600" dirty="0" err="1" smtClean="0">
                <a:solidFill>
                  <a:schemeClr val="tx1"/>
                </a:solidFill>
              </a:rPr>
              <a:t>ing</a:t>
            </a:r>
            <a:endParaRPr lang="en-US" sz="3600" dirty="0">
              <a:solidFill>
                <a:schemeClr val="tx1"/>
              </a:solidFill>
            </a:endParaRPr>
          </a:p>
        </p:txBody>
      </p:sp>
      <p:sp>
        <p:nvSpPr>
          <p:cNvPr id="9" name="Rectangle 8"/>
          <p:cNvSpPr/>
          <p:nvPr/>
        </p:nvSpPr>
        <p:spPr>
          <a:xfrm>
            <a:off x="3961684" y="1200074"/>
            <a:ext cx="3373473" cy="4667325"/>
          </a:xfrm>
          <a:prstGeom prst="rect">
            <a:avLst/>
          </a:prstGeom>
          <a:solidFill>
            <a:schemeClr val="bg2">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Changing</a:t>
            </a:r>
            <a:endParaRPr lang="en-US" sz="3600" dirty="0">
              <a:solidFill>
                <a:schemeClr val="tx1"/>
              </a:solidFill>
            </a:endParaRPr>
          </a:p>
        </p:txBody>
      </p:sp>
    </p:spTree>
    <p:extLst>
      <p:ext uri="{BB962C8B-B14F-4D97-AF65-F5344CB8AC3E}">
        <p14:creationId xmlns:p14="http://schemas.microsoft.com/office/powerpoint/2010/main" val="310268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descr="http://www.greenvilledailyphoto.com/wp-content/uploads/2010/01/20100107_ice_06_900x600.jpg"/>
          <p:cNvPicPr>
            <a:picLocks noChangeAspect="1" noChangeArrowheads="1"/>
          </p:cNvPicPr>
          <p:nvPr/>
        </p:nvPicPr>
        <p:blipFill>
          <a:blip r:embed="rId2" cstate="print"/>
          <a:srcRect b="3311"/>
          <a:stretch>
            <a:fillRect/>
          </a:stretch>
        </p:blipFill>
        <p:spPr bwMode="auto">
          <a:xfrm>
            <a:off x="0" y="1295400"/>
            <a:ext cx="9143999" cy="5486400"/>
          </a:xfrm>
          <a:prstGeom prst="rect">
            <a:avLst/>
          </a:prstGeom>
          <a:noFill/>
        </p:spPr>
      </p:pic>
      <p:sp>
        <p:nvSpPr>
          <p:cNvPr id="2" name="Title 1"/>
          <p:cNvSpPr>
            <a:spLocks noGrp="1"/>
          </p:cNvSpPr>
          <p:nvPr>
            <p:ph type="title"/>
          </p:nvPr>
        </p:nvSpPr>
        <p:spPr/>
        <p:txBody>
          <a:bodyPr/>
          <a:lstStyle/>
          <a:p>
            <a:r>
              <a:rPr lang="en-US" dirty="0" smtClean="0"/>
              <a:t>Unfreezing Mechanisms</a:t>
            </a:r>
            <a:endParaRPr lang="en-US" i="1" dirty="0"/>
          </a:p>
        </p:txBody>
      </p:sp>
      <p:sp>
        <p:nvSpPr>
          <p:cNvPr id="5" name="Slide Number Placeholder 4"/>
          <p:cNvSpPr>
            <a:spLocks noGrp="1"/>
          </p:cNvSpPr>
          <p:nvPr>
            <p:ph type="sldNum" sz="quarter" idx="12"/>
          </p:nvPr>
        </p:nvSpPr>
        <p:spPr/>
        <p:txBody>
          <a:bodyPr>
            <a:normAutofit fontScale="85000" lnSpcReduction="20000"/>
          </a:bodyPr>
          <a:lstStyle/>
          <a:p>
            <a:pPr>
              <a:defRPr/>
            </a:pPr>
            <a:fld id="{EB14C4DA-20CE-464F-868A-933814025DC1}" type="slidenum">
              <a:rPr lang="en-US" smtClean="0"/>
              <a:pPr>
                <a:defRPr/>
              </a:pPr>
              <a:t>14</a:t>
            </a:fld>
            <a:endParaRPr lang="en-US"/>
          </a:p>
        </p:txBody>
      </p:sp>
      <p:sp>
        <p:nvSpPr>
          <p:cNvPr id="6" name="Right Arrow 5"/>
          <p:cNvSpPr/>
          <p:nvPr/>
        </p:nvSpPr>
        <p:spPr>
          <a:xfrm>
            <a:off x="990600" y="1524000"/>
            <a:ext cx="3352800" cy="685800"/>
          </a:xfrm>
          <a:prstGeom prst="rightArrow">
            <a:avLst>
              <a:gd name="adj1" fmla="val 74828"/>
              <a:gd name="adj2" fmla="val 50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Forces for Remaining </a:t>
            </a:r>
            <a:r>
              <a:rPr lang="en-US" sz="2000" b="1" i="1" dirty="0" smtClean="0"/>
              <a:t>Frozen</a:t>
            </a:r>
            <a:endParaRPr lang="en-US" sz="2000" b="1" i="1" dirty="0"/>
          </a:p>
        </p:txBody>
      </p:sp>
      <p:sp>
        <p:nvSpPr>
          <p:cNvPr id="7" name="Left Arrow 6"/>
          <p:cNvSpPr/>
          <p:nvPr/>
        </p:nvSpPr>
        <p:spPr>
          <a:xfrm>
            <a:off x="5105400" y="1524000"/>
            <a:ext cx="3352800" cy="685800"/>
          </a:xfrm>
          <a:prstGeom prst="leftArrow">
            <a:avLst>
              <a:gd name="adj1" fmla="val 72571"/>
              <a:gd name="adj2" fmla="val 50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Thawing Mechanisms</a:t>
            </a:r>
            <a:endParaRPr lang="en-US" sz="2000" b="1" dirty="0">
              <a:solidFill>
                <a:srgbClr val="FFFF00"/>
              </a:solidFill>
            </a:endParaRPr>
          </a:p>
        </p:txBody>
      </p:sp>
      <p:sp>
        <p:nvSpPr>
          <p:cNvPr id="10" name="TextBox 9"/>
          <p:cNvSpPr txBox="1"/>
          <p:nvPr/>
        </p:nvSpPr>
        <p:spPr>
          <a:xfrm>
            <a:off x="304799" y="2362200"/>
            <a:ext cx="4343401" cy="3990836"/>
          </a:xfrm>
          <a:prstGeom prst="rect">
            <a:avLst/>
          </a:prstGeom>
          <a:solidFill>
            <a:schemeClr val="bg1">
              <a:lumMod val="95000"/>
              <a:alpha val="88000"/>
            </a:schemeClr>
          </a:solidFill>
        </p:spPr>
        <p:txBody>
          <a:bodyPr wrap="square" rtlCol="0">
            <a:spAutoFit/>
          </a:bodyPr>
          <a:lstStyle/>
          <a:p>
            <a:pPr marL="173038" indent="-173038">
              <a:spcBef>
                <a:spcPts val="400"/>
              </a:spcBef>
              <a:buFont typeface="Arial" pitchFamily="34" charset="0"/>
              <a:buChar char="•"/>
            </a:pPr>
            <a:r>
              <a:rPr lang="en-US" sz="2000" dirty="0" smtClean="0">
                <a:latin typeface="Calibri" panose="020F0502020204030204" pitchFamily="34" charset="0"/>
              </a:rPr>
              <a:t>Naturally tend toward equilibrium</a:t>
            </a:r>
          </a:p>
          <a:p>
            <a:pPr marL="173038" indent="-173038">
              <a:spcBef>
                <a:spcPts val="400"/>
              </a:spcBef>
              <a:buFont typeface="Arial" pitchFamily="34" charset="0"/>
              <a:buChar char="•"/>
            </a:pPr>
            <a:r>
              <a:rPr lang="en-US" sz="2000" dirty="0" smtClean="0">
                <a:latin typeface="Calibri" panose="020F0502020204030204" pitchFamily="34" charset="0"/>
              </a:rPr>
              <a:t>Fear uncertainty/ timidity</a:t>
            </a:r>
          </a:p>
          <a:p>
            <a:pPr marL="173038" indent="-173038">
              <a:spcBef>
                <a:spcPts val="400"/>
              </a:spcBef>
              <a:buFont typeface="Arial" pitchFamily="34" charset="0"/>
              <a:buChar char="•"/>
            </a:pPr>
            <a:r>
              <a:rPr lang="en-US" sz="2000" dirty="0" smtClean="0">
                <a:latin typeface="Calibri" panose="020F0502020204030204" pitchFamily="34" charset="0"/>
              </a:rPr>
              <a:t>Orthodoxy </a:t>
            </a:r>
            <a:r>
              <a:rPr lang="en-US" sz="2000" dirty="0" smtClean="0">
                <a:latin typeface="Verdana" panose="020B0604030504040204" pitchFamily="34" charset="0"/>
                <a:ea typeface="Verdana" panose="020B0604030504040204" pitchFamily="34" charset="0"/>
                <a:cs typeface="Verdana" panose="020B0604030504040204" pitchFamily="34" charset="0"/>
              </a:rPr>
              <a:t>≠</a:t>
            </a:r>
            <a:r>
              <a:rPr lang="en-US" sz="2000" dirty="0" smtClean="0">
                <a:latin typeface="Calibri" panose="020F0502020204030204" pitchFamily="34" charset="0"/>
              </a:rPr>
              <a:t> </a:t>
            </a:r>
            <a:r>
              <a:rPr lang="en-US" sz="2000" strike="sngStrike" dirty="0" smtClean="0">
                <a:latin typeface="Calibri" panose="020F0502020204030204" pitchFamily="34" charset="0"/>
              </a:rPr>
              <a:t> </a:t>
            </a:r>
            <a:r>
              <a:rPr lang="en-US" sz="2000" dirty="0" smtClean="0">
                <a:latin typeface="Calibri" panose="020F0502020204030204" pitchFamily="34" charset="0"/>
              </a:rPr>
              <a:t>new ideas</a:t>
            </a:r>
          </a:p>
          <a:p>
            <a:pPr marL="173038" indent="-173038">
              <a:spcBef>
                <a:spcPts val="400"/>
              </a:spcBef>
              <a:buFont typeface="Arial" pitchFamily="34" charset="0"/>
              <a:buChar char="•"/>
            </a:pPr>
            <a:r>
              <a:rPr lang="en-US" sz="2000" dirty="0" smtClean="0">
                <a:latin typeface="Calibri" panose="020F0502020204030204" pitchFamily="34" charset="0"/>
              </a:rPr>
              <a:t>Intentionality not our strength</a:t>
            </a:r>
          </a:p>
          <a:p>
            <a:pPr marL="173038" indent="-173038">
              <a:spcBef>
                <a:spcPts val="400"/>
              </a:spcBef>
              <a:buFont typeface="Arial" pitchFamily="34" charset="0"/>
              <a:buChar char="•"/>
            </a:pPr>
            <a:r>
              <a:rPr lang="en-US" sz="2000" dirty="0" smtClean="0">
                <a:latin typeface="Calibri" panose="020F0502020204030204" pitchFamily="34" charset="0"/>
              </a:rPr>
              <a:t>Insularity</a:t>
            </a:r>
          </a:p>
          <a:p>
            <a:pPr marL="173038" indent="-173038">
              <a:spcBef>
                <a:spcPts val="400"/>
              </a:spcBef>
              <a:buFont typeface="Arial" pitchFamily="34" charset="0"/>
              <a:buChar char="•"/>
            </a:pPr>
            <a:r>
              <a:rPr lang="en-US" sz="2000" dirty="0" smtClean="0">
                <a:latin typeface="Calibri" panose="020F0502020204030204" pitchFamily="34" charset="0"/>
              </a:rPr>
              <a:t>Aging parish/ Stuck in past/ Nostalgia</a:t>
            </a:r>
          </a:p>
          <a:p>
            <a:pPr marL="173038" indent="-173038">
              <a:spcBef>
                <a:spcPts val="400"/>
              </a:spcBef>
              <a:buFont typeface="Arial" pitchFamily="34" charset="0"/>
              <a:buChar char="•"/>
            </a:pPr>
            <a:r>
              <a:rPr lang="en-US" sz="2000" dirty="0" smtClean="0">
                <a:latin typeface="Calibri" panose="020F0502020204030204" pitchFamily="34" charset="0"/>
              </a:rPr>
              <a:t>‘Just Hang on ‘til I die’</a:t>
            </a:r>
          </a:p>
          <a:p>
            <a:pPr marL="173038" indent="-173038">
              <a:spcBef>
                <a:spcPts val="400"/>
              </a:spcBef>
              <a:buFont typeface="Arial" pitchFamily="34" charset="0"/>
              <a:buChar char="•"/>
            </a:pPr>
            <a:r>
              <a:rPr lang="en-US" sz="2000" dirty="0" smtClean="0">
                <a:latin typeface="Calibri" panose="020F0502020204030204" pitchFamily="34" charset="0"/>
              </a:rPr>
              <a:t>Occupied elsewhere</a:t>
            </a:r>
          </a:p>
          <a:p>
            <a:pPr marL="173038" indent="-173038">
              <a:spcBef>
                <a:spcPts val="400"/>
              </a:spcBef>
              <a:buFont typeface="Arial" pitchFamily="34" charset="0"/>
              <a:buChar char="•"/>
            </a:pPr>
            <a:r>
              <a:rPr lang="en-US" sz="2000" dirty="0" smtClean="0">
                <a:latin typeface="Calibri" panose="020F0502020204030204" pitchFamily="34" charset="0"/>
              </a:rPr>
              <a:t>Gatekeepers; power; control</a:t>
            </a:r>
          </a:p>
          <a:p>
            <a:pPr marL="173038" indent="-173038">
              <a:spcBef>
                <a:spcPts val="400"/>
              </a:spcBef>
              <a:buFont typeface="Arial" pitchFamily="34" charset="0"/>
              <a:buChar char="•"/>
            </a:pPr>
            <a:r>
              <a:rPr lang="en-US" sz="2000" dirty="0" smtClean="0">
                <a:latin typeface="Calibri" panose="020F0502020204030204" pitchFamily="34" charset="0"/>
              </a:rPr>
              <a:t>Sympathy – prefer ‘struggling parish’</a:t>
            </a:r>
          </a:p>
          <a:p>
            <a:pPr marL="173038" indent="-173038">
              <a:spcBef>
                <a:spcPts val="400"/>
              </a:spcBef>
              <a:buFont typeface="Arial" pitchFamily="34" charset="0"/>
              <a:buChar char="•"/>
            </a:pPr>
            <a:r>
              <a:rPr lang="en-US" sz="2000" dirty="0" smtClean="0">
                <a:latin typeface="Calibri" panose="020F0502020204030204" pitchFamily="34" charset="0"/>
              </a:rPr>
              <a:t>DKWYDK: lack “models”</a:t>
            </a:r>
          </a:p>
        </p:txBody>
      </p:sp>
      <p:sp>
        <p:nvSpPr>
          <p:cNvPr id="11" name="TextBox 10"/>
          <p:cNvSpPr txBox="1"/>
          <p:nvPr/>
        </p:nvSpPr>
        <p:spPr>
          <a:xfrm>
            <a:off x="4800600" y="2362200"/>
            <a:ext cx="4191000" cy="3990836"/>
          </a:xfrm>
          <a:prstGeom prst="rect">
            <a:avLst/>
          </a:prstGeom>
          <a:solidFill>
            <a:srgbClr val="FFFFCC">
              <a:alpha val="88000"/>
            </a:srgbClr>
          </a:solidFill>
        </p:spPr>
        <p:txBody>
          <a:bodyPr wrap="square" rtlCol="0">
            <a:spAutoFit/>
          </a:bodyPr>
          <a:lstStyle/>
          <a:p>
            <a:pPr marL="173038" indent="-173038">
              <a:spcBef>
                <a:spcPts val="400"/>
              </a:spcBef>
              <a:buFont typeface="Arial" pitchFamily="34" charset="0"/>
              <a:buChar char="•"/>
            </a:pPr>
            <a:r>
              <a:rPr lang="en-US" sz="2000" dirty="0">
                <a:latin typeface="Calibri" panose="020F0502020204030204" pitchFamily="34" charset="0"/>
              </a:rPr>
              <a:t>Love of Christ – sense of mission</a:t>
            </a:r>
          </a:p>
          <a:p>
            <a:pPr marL="173038" indent="-173038">
              <a:spcBef>
                <a:spcPts val="400"/>
              </a:spcBef>
              <a:buFont typeface="Arial" pitchFamily="34" charset="0"/>
              <a:buChar char="•"/>
            </a:pPr>
            <a:r>
              <a:rPr lang="en-US" sz="2000" dirty="0" smtClean="0">
                <a:latin typeface="Calibri" panose="020F0502020204030204" pitchFamily="34" charset="0"/>
              </a:rPr>
              <a:t>Smell coffee – ‘view of gallows’</a:t>
            </a:r>
          </a:p>
          <a:p>
            <a:pPr marL="173038" indent="-173038">
              <a:spcBef>
                <a:spcPts val="400"/>
              </a:spcBef>
              <a:buFont typeface="Arial" pitchFamily="34" charset="0"/>
              <a:buChar char="•"/>
            </a:pPr>
            <a:r>
              <a:rPr lang="en-US" sz="2000" dirty="0" smtClean="0">
                <a:latin typeface="Calibri" panose="020F0502020204030204" pitchFamily="34" charset="0"/>
              </a:rPr>
              <a:t>“Not </a:t>
            </a:r>
            <a:r>
              <a:rPr lang="en-US" sz="2000" dirty="0" err="1" smtClean="0">
                <a:latin typeface="Calibri" panose="020F0502020204030204" pitchFamily="34" charset="0"/>
              </a:rPr>
              <a:t>gonna</a:t>
            </a:r>
            <a:r>
              <a:rPr lang="en-US" sz="2000" dirty="0" smtClean="0">
                <a:latin typeface="Calibri" panose="020F0502020204030204" pitchFamily="34" charset="0"/>
              </a:rPr>
              <a:t> take it”</a:t>
            </a:r>
          </a:p>
          <a:p>
            <a:pPr marL="173038" indent="-173038">
              <a:spcBef>
                <a:spcPts val="400"/>
              </a:spcBef>
              <a:buFont typeface="Arial" pitchFamily="34" charset="0"/>
              <a:buChar char="•"/>
            </a:pPr>
            <a:r>
              <a:rPr lang="en-US" sz="2000" dirty="0" smtClean="0">
                <a:latin typeface="Calibri" panose="020F0502020204030204" pitchFamily="34" charset="0"/>
              </a:rPr>
              <a:t>Love of parish/inheritance</a:t>
            </a:r>
          </a:p>
          <a:p>
            <a:pPr marL="173038" indent="-173038">
              <a:spcBef>
                <a:spcPts val="400"/>
              </a:spcBef>
              <a:buFont typeface="Arial" pitchFamily="34" charset="0"/>
              <a:buChar char="•"/>
            </a:pPr>
            <a:r>
              <a:rPr lang="en-US" sz="2000" dirty="0" smtClean="0">
                <a:latin typeface="Calibri" panose="020F0502020204030204" pitchFamily="34" charset="0"/>
              </a:rPr>
              <a:t>Realize past is gone</a:t>
            </a:r>
          </a:p>
          <a:p>
            <a:pPr marL="173038" indent="-173038">
              <a:spcBef>
                <a:spcPts val="400"/>
              </a:spcBef>
              <a:buFont typeface="Arial" pitchFamily="34" charset="0"/>
              <a:buChar char="•"/>
            </a:pPr>
            <a:r>
              <a:rPr lang="en-US" sz="2000" dirty="0" smtClean="0">
                <a:latin typeface="Calibri" panose="020F0502020204030204" pitchFamily="34" charset="0"/>
              </a:rPr>
              <a:t>Glimpse of something better</a:t>
            </a:r>
          </a:p>
          <a:p>
            <a:pPr marL="173038" indent="-173038">
              <a:spcBef>
                <a:spcPts val="400"/>
              </a:spcBef>
              <a:buFont typeface="Arial" pitchFamily="34" charset="0"/>
              <a:buChar char="•"/>
            </a:pPr>
            <a:r>
              <a:rPr lang="en-US" sz="2000" dirty="0" smtClean="0">
                <a:latin typeface="Calibri" panose="020F0502020204030204" pitchFamily="34" charset="0"/>
              </a:rPr>
              <a:t>Language of excellence</a:t>
            </a:r>
          </a:p>
          <a:p>
            <a:pPr marL="173038" indent="-173038">
              <a:spcBef>
                <a:spcPts val="400"/>
              </a:spcBef>
              <a:buFont typeface="Arial" pitchFamily="34" charset="0"/>
              <a:buChar char="•"/>
            </a:pPr>
            <a:r>
              <a:rPr lang="en-US" sz="2000" dirty="0" smtClean="0">
                <a:latin typeface="Calibri" panose="020F0502020204030204" pitchFamily="34" charset="0"/>
              </a:rPr>
              <a:t>New arrivals/ new ideas/ new priest</a:t>
            </a:r>
          </a:p>
          <a:p>
            <a:pPr marL="173038" indent="-173038">
              <a:spcBef>
                <a:spcPts val="400"/>
              </a:spcBef>
              <a:buFont typeface="Arial" pitchFamily="34" charset="0"/>
              <a:buChar char="•"/>
            </a:pPr>
            <a:r>
              <a:rPr lang="en-US" sz="2000" dirty="0" smtClean="0">
                <a:latin typeface="Calibri" panose="020F0502020204030204" pitchFamily="34" charset="0"/>
              </a:rPr>
              <a:t>An external change</a:t>
            </a:r>
          </a:p>
          <a:p>
            <a:pPr marL="173038" indent="-173038">
              <a:spcBef>
                <a:spcPts val="400"/>
              </a:spcBef>
              <a:buFont typeface="Arial" pitchFamily="34" charset="0"/>
              <a:buChar char="•"/>
            </a:pPr>
            <a:r>
              <a:rPr lang="en-US" sz="2000" dirty="0" smtClean="0">
                <a:latin typeface="Calibri" panose="020F0502020204030204" pitchFamily="34" charset="0"/>
              </a:rPr>
              <a:t>Catastrophe</a:t>
            </a:r>
          </a:p>
          <a:p>
            <a:pPr marL="173038" indent="-173038">
              <a:spcBef>
                <a:spcPts val="400"/>
              </a:spcBef>
              <a:buFont typeface="Arial" pitchFamily="34" charset="0"/>
              <a:buChar char="•"/>
            </a:pPr>
            <a:r>
              <a:rPr lang="en-US" sz="2000" dirty="0" smtClean="0">
                <a:latin typeface="Calibri" panose="020F0502020204030204" pitchFamily="34" charset="0"/>
              </a:rPr>
              <a:t>New Questions/conversation</a:t>
            </a:r>
            <a:endParaRPr lang="en-US" sz="2000" i="1" dirty="0" smtClean="0">
              <a:latin typeface="Calibri" panose="020F0502020204030204" pitchFamily="34" charset="0"/>
            </a:endParaRPr>
          </a:p>
        </p:txBody>
      </p:sp>
      <p:sp>
        <p:nvSpPr>
          <p:cNvPr id="3" name="Date Placeholder 2"/>
          <p:cNvSpPr>
            <a:spLocks noGrp="1"/>
          </p:cNvSpPr>
          <p:nvPr>
            <p:ph type="dt" sz="half" idx="10"/>
          </p:nvPr>
        </p:nvSpPr>
        <p:spPr/>
        <p:txBody>
          <a:bodyPr/>
          <a:lstStyle/>
          <a:p>
            <a:pPr>
              <a:defRPr/>
            </a:pPr>
            <a:fld id="{30A1C398-6BCF-4E4A-8A1F-107597555B5D}" type="datetime1">
              <a:rPr lang="en-US" smtClean="0"/>
              <a:t>7/18/2016</a:t>
            </a:fld>
            <a:endParaRPr lang="en-US" dirty="0"/>
          </a:p>
        </p:txBody>
      </p:sp>
    </p:spTree>
    <p:extLst>
      <p:ext uri="{BB962C8B-B14F-4D97-AF65-F5344CB8AC3E}">
        <p14:creationId xmlns:p14="http://schemas.microsoft.com/office/powerpoint/2010/main" val="275003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Mechanisms/Catalysts</a:t>
            </a:r>
            <a:endParaRPr lang="en-US" dirty="0"/>
          </a:p>
        </p:txBody>
      </p:sp>
      <p:sp>
        <p:nvSpPr>
          <p:cNvPr id="6" name="Content Placeholder 5"/>
          <p:cNvSpPr>
            <a:spLocks noGrp="1"/>
          </p:cNvSpPr>
          <p:nvPr>
            <p:ph sz="quarter" idx="1"/>
          </p:nvPr>
        </p:nvSpPr>
        <p:spPr/>
        <p:txBody>
          <a:bodyPr>
            <a:normAutofit fontScale="70000" lnSpcReduction="20000"/>
          </a:bodyPr>
          <a:lstStyle/>
          <a:p>
            <a:r>
              <a:rPr lang="en-US" dirty="0" smtClean="0"/>
              <a:t>Someone raises a key topic of discussion …Vision/Mission discussion; Budget conversation</a:t>
            </a:r>
          </a:p>
          <a:p>
            <a:r>
              <a:rPr lang="en-US" dirty="0" smtClean="0"/>
              <a:t>Somebody quits/leaves</a:t>
            </a:r>
          </a:p>
          <a:p>
            <a:r>
              <a:rPr lang="en-US" dirty="0" smtClean="0"/>
              <a:t>New people bringing new ideas</a:t>
            </a:r>
          </a:p>
          <a:p>
            <a:r>
              <a:rPr lang="en-US" dirty="0" smtClean="0"/>
              <a:t>‘Retirement’ of the guy who does everything here</a:t>
            </a:r>
          </a:p>
          <a:p>
            <a:r>
              <a:rPr lang="en-US" dirty="0" smtClean="0"/>
              <a:t>Exposure to something better  -- Leaders get a glimpse of new results –that fit inward sense of mission so powerfully as to disturb old comforts &amp; make  status quo untenable.  </a:t>
            </a:r>
          </a:p>
        </p:txBody>
      </p:sp>
      <p:sp>
        <p:nvSpPr>
          <p:cNvPr id="7" name="Content Placeholder 6"/>
          <p:cNvSpPr>
            <a:spLocks noGrp="1"/>
          </p:cNvSpPr>
          <p:nvPr>
            <p:ph sz="quarter" idx="2"/>
          </p:nvPr>
        </p:nvSpPr>
        <p:spPr/>
        <p:txBody>
          <a:bodyPr>
            <a:normAutofit fontScale="70000" lnSpcReduction="20000"/>
          </a:bodyPr>
          <a:lstStyle/>
          <a:p>
            <a:r>
              <a:rPr lang="en-US" dirty="0" smtClean="0"/>
              <a:t>Worship change &gt;&gt; seen by all something feels different then linked to another change</a:t>
            </a:r>
          </a:p>
          <a:p>
            <a:r>
              <a:rPr lang="en-US" dirty="0" smtClean="0"/>
              <a:t>Attendance at Conference; webinar; speech – create learning/trying environment.</a:t>
            </a:r>
          </a:p>
          <a:p>
            <a:r>
              <a:rPr lang="en-US" dirty="0" smtClean="0"/>
              <a:t>Grants – external stimulus designed to remove obstacles to achieving a modest internal forward moving action.</a:t>
            </a:r>
          </a:p>
          <a:p>
            <a:endParaRPr lang="en-US" dirty="0"/>
          </a:p>
        </p:txBody>
      </p:sp>
      <p:sp>
        <p:nvSpPr>
          <p:cNvPr id="3" name="Date Placeholder 2"/>
          <p:cNvSpPr>
            <a:spLocks noGrp="1"/>
          </p:cNvSpPr>
          <p:nvPr>
            <p:ph type="dt" sz="half" idx="15"/>
          </p:nvPr>
        </p:nvSpPr>
        <p:spPr/>
        <p:txBody>
          <a:bodyPr/>
          <a:lstStyle/>
          <a:p>
            <a:fld id="{F0E3F4FE-2FD5-43A6-B971-B8EC496D5A1D}" type="datetime1">
              <a:rPr lang="en-US" smtClean="0"/>
              <a:pPr/>
              <a:t>7/18/2016</a:t>
            </a:fld>
            <a:endParaRPr lang="en-US"/>
          </a:p>
        </p:txBody>
      </p:sp>
      <p:sp>
        <p:nvSpPr>
          <p:cNvPr id="5" name="Slide Number Placeholder 4"/>
          <p:cNvSpPr>
            <a:spLocks noGrp="1"/>
          </p:cNvSpPr>
          <p:nvPr>
            <p:ph type="sldNum" sz="quarter" idx="16"/>
          </p:nvPr>
        </p:nvSpPr>
        <p:spPr/>
        <p:txBody>
          <a:bodyPr>
            <a:normAutofit fontScale="85000" lnSpcReduction="20000"/>
          </a:bodyPr>
          <a:lstStyle/>
          <a:p>
            <a:fld id="{BEF3E748-253C-4F7A-89FB-10830C25F376}" type="slidenum">
              <a:rPr lang="en-US" smtClean="0"/>
              <a:pPr/>
              <a:t>15</a:t>
            </a:fld>
            <a:endParaRPr lang="en-US"/>
          </a:p>
        </p:txBody>
      </p:sp>
      <p:sp>
        <p:nvSpPr>
          <p:cNvPr id="4" name="Footer Placeholder 3"/>
          <p:cNvSpPr>
            <a:spLocks noGrp="1"/>
          </p:cNvSpPr>
          <p:nvPr>
            <p:ph type="ftr" sz="quarter" idx="17"/>
          </p:nvPr>
        </p:nvSpPr>
        <p:spPr/>
        <p:txBody>
          <a:bodyPr/>
          <a:lstStyle/>
          <a:p>
            <a:r>
              <a:rPr lang="en-US" smtClean="0"/>
              <a:t>Small Parish Forum 2015</a:t>
            </a:r>
            <a:endParaRPr lang="en-US"/>
          </a:p>
        </p:txBody>
      </p:sp>
    </p:spTree>
    <p:extLst>
      <p:ext uri="{BB962C8B-B14F-4D97-AF65-F5344CB8AC3E}">
        <p14:creationId xmlns:p14="http://schemas.microsoft.com/office/powerpoint/2010/main" val="758167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sz="4000" dirty="0" smtClean="0"/>
              <a:t>Tactics to Help with Change, Denial &amp; Resistance</a:t>
            </a:r>
          </a:p>
        </p:txBody>
      </p:sp>
      <p:sp>
        <p:nvSpPr>
          <p:cNvPr id="9" name="Content Placeholder 8"/>
          <p:cNvSpPr>
            <a:spLocks noGrp="1"/>
          </p:cNvSpPr>
          <p:nvPr>
            <p:ph sz="quarter" idx="1"/>
          </p:nvPr>
        </p:nvSpPr>
        <p:spPr>
          <a:xfrm>
            <a:off x="612648" y="1600200"/>
            <a:ext cx="7693152" cy="4495800"/>
          </a:xfrm>
        </p:spPr>
        <p:txBody>
          <a:bodyPr>
            <a:normAutofit/>
          </a:bodyPr>
          <a:lstStyle/>
          <a:p>
            <a:pPr marL="346075" indent="-346075">
              <a:spcBef>
                <a:spcPts val="300"/>
              </a:spcBef>
            </a:pPr>
            <a:r>
              <a:rPr lang="en-US" sz="2400" dirty="0" smtClean="0"/>
              <a:t>Clarify alternative - downside of not changing. </a:t>
            </a:r>
          </a:p>
          <a:p>
            <a:pPr marL="346075" lvl="0" indent="-346075">
              <a:spcBef>
                <a:spcPts val="300"/>
              </a:spcBef>
            </a:pPr>
            <a:r>
              <a:rPr lang="en-US" sz="2400" dirty="0" smtClean="0"/>
              <a:t>Get specific – what really changes?</a:t>
            </a:r>
          </a:p>
          <a:p>
            <a:pPr marL="346075" lvl="0" indent="-346075">
              <a:spcBef>
                <a:spcPts val="300"/>
              </a:spcBef>
            </a:pPr>
            <a:r>
              <a:rPr lang="en-US" sz="2400" dirty="0" smtClean="0"/>
              <a:t>Focus on benefits</a:t>
            </a:r>
          </a:p>
          <a:p>
            <a:pPr marL="346075" indent="-346075">
              <a:spcBef>
                <a:spcPts val="300"/>
              </a:spcBef>
            </a:pPr>
            <a:r>
              <a:rPr lang="en-US" sz="2400" dirty="0" smtClean="0"/>
              <a:t>Direct personal visits  -- 1:1 or small groups.</a:t>
            </a:r>
          </a:p>
          <a:p>
            <a:pPr marL="346075" lvl="0" indent="-346075">
              <a:spcBef>
                <a:spcPts val="300"/>
              </a:spcBef>
            </a:pPr>
            <a:r>
              <a:rPr lang="en-US" sz="2400" dirty="0" smtClean="0"/>
              <a:t>Small steps &gt;&gt; focus</a:t>
            </a:r>
          </a:p>
          <a:p>
            <a:pPr marL="346075" lvl="0" indent="-346075">
              <a:spcBef>
                <a:spcPts val="300"/>
              </a:spcBef>
            </a:pPr>
            <a:r>
              <a:rPr lang="en-US" sz="2400" dirty="0" smtClean="0"/>
              <a:t>Grants</a:t>
            </a:r>
          </a:p>
          <a:p>
            <a:pPr marL="346075" indent="-346075">
              <a:spcBef>
                <a:spcPts val="300"/>
              </a:spcBef>
            </a:pPr>
            <a:r>
              <a:rPr lang="en-US" sz="2400" dirty="0" smtClean="0"/>
              <a:t>Communicate; communicate; communicate some more</a:t>
            </a:r>
          </a:p>
          <a:p>
            <a:pPr marL="346075" lvl="0" indent="-346075">
              <a:spcBef>
                <a:spcPts val="300"/>
              </a:spcBef>
            </a:pPr>
            <a:r>
              <a:rPr lang="en-US" sz="2400" dirty="0" smtClean="0"/>
              <a:t>Tough skin. (Occasionally) … Revitalization is not for sissies</a:t>
            </a:r>
          </a:p>
        </p:txBody>
      </p:sp>
      <p:sp>
        <p:nvSpPr>
          <p:cNvPr id="12" name="Date Placeholder 11"/>
          <p:cNvSpPr>
            <a:spLocks noGrp="1"/>
          </p:cNvSpPr>
          <p:nvPr>
            <p:ph type="dt" sz="half" idx="10"/>
          </p:nvPr>
        </p:nvSpPr>
        <p:spPr/>
        <p:txBody>
          <a:bodyPr/>
          <a:lstStyle/>
          <a:p>
            <a:pPr>
              <a:defRPr/>
            </a:pPr>
            <a:fld id="{0F8E49E0-D2BC-4061-8AC8-C97FD13D7243}" type="datetime1">
              <a:rPr lang="en-US" smtClean="0"/>
              <a:t>7/18/2016</a:t>
            </a:fld>
            <a:endParaRPr lang="en-US"/>
          </a:p>
        </p:txBody>
      </p:sp>
      <p:sp>
        <p:nvSpPr>
          <p:cNvPr id="2" name="Footer Placeholder 1"/>
          <p:cNvSpPr>
            <a:spLocks noGrp="1"/>
          </p:cNvSpPr>
          <p:nvPr>
            <p:ph type="ftr" sz="quarter" idx="11"/>
          </p:nvPr>
        </p:nvSpPr>
        <p:spPr/>
        <p:txBody>
          <a:bodyPr/>
          <a:lstStyle/>
          <a:p>
            <a:r>
              <a:rPr lang="en-US" smtClean="0"/>
              <a:t>Small Parish Forum 2015</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3C1A4B6C-1AC3-4696-9559-CF9DD21120C7}" type="slidenum">
              <a:rPr lang="en-US" smtClean="0"/>
              <a:pPr/>
              <a:t>16</a:t>
            </a:fld>
            <a:endParaRPr lang="en-US"/>
          </a:p>
        </p:txBody>
      </p:sp>
    </p:spTree>
    <p:extLst>
      <p:ext uri="{BB962C8B-B14F-4D97-AF65-F5344CB8AC3E}">
        <p14:creationId xmlns:p14="http://schemas.microsoft.com/office/powerpoint/2010/main" val="115485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Mechanisms</a:t>
            </a:r>
            <a:endParaRPr lang="en-US" dirty="0"/>
          </a:p>
        </p:txBody>
      </p:sp>
      <p:sp>
        <p:nvSpPr>
          <p:cNvPr id="3" name="Date Placeholder 2"/>
          <p:cNvSpPr>
            <a:spLocks noGrp="1"/>
          </p:cNvSpPr>
          <p:nvPr>
            <p:ph type="dt" sz="half" idx="10"/>
          </p:nvPr>
        </p:nvSpPr>
        <p:spPr/>
        <p:txBody>
          <a:bodyPr/>
          <a:lstStyle/>
          <a:p>
            <a:fld id="{F38ACB7A-69C0-4973-81C7-F1585840BBC4}" type="datetime1">
              <a:rPr lang="en-US" smtClean="0"/>
              <a:t>7/18/2016</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17</a:t>
            </a:fld>
            <a:endParaRPr lang="en-US"/>
          </a:p>
        </p:txBody>
      </p:sp>
      <p:sp>
        <p:nvSpPr>
          <p:cNvPr id="6" name="Content Placeholder 5"/>
          <p:cNvSpPr>
            <a:spLocks noGrp="1"/>
          </p:cNvSpPr>
          <p:nvPr>
            <p:ph sz="quarter" idx="1"/>
          </p:nvPr>
        </p:nvSpPr>
        <p:spPr/>
        <p:txBody>
          <a:bodyPr/>
          <a:lstStyle/>
          <a:p>
            <a:pPr lvl="0"/>
            <a:r>
              <a:rPr lang="en-US" dirty="0"/>
              <a:t>T</a:t>
            </a:r>
            <a:r>
              <a:rPr lang="en-US" dirty="0" smtClean="0"/>
              <a:t>hings </a:t>
            </a:r>
            <a:r>
              <a:rPr lang="en-US" dirty="0"/>
              <a:t>that can help embed the change into the culture of the parish:</a:t>
            </a:r>
          </a:p>
          <a:p>
            <a:pPr lvl="1"/>
            <a:r>
              <a:rPr lang="en-US" dirty="0"/>
              <a:t>Earmarked $ for ministry</a:t>
            </a:r>
          </a:p>
          <a:p>
            <a:pPr lvl="1"/>
            <a:r>
              <a:rPr lang="en-US" dirty="0"/>
              <a:t>Core group formation (organic or explicit action)</a:t>
            </a:r>
          </a:p>
          <a:p>
            <a:pPr lvl="1"/>
            <a:r>
              <a:rPr lang="en-US" dirty="0"/>
              <a:t>Leadership covenant</a:t>
            </a:r>
          </a:p>
          <a:p>
            <a:pPr lvl="1"/>
            <a:r>
              <a:rPr lang="en-US" dirty="0"/>
              <a:t>Slaying the dragon (gatekeeper)</a:t>
            </a:r>
          </a:p>
          <a:p>
            <a:pPr lvl="1"/>
            <a:r>
              <a:rPr lang="en-US" dirty="0"/>
              <a:t>Training</a:t>
            </a:r>
          </a:p>
          <a:p>
            <a:pPr lvl="1"/>
            <a:r>
              <a:rPr lang="en-US" dirty="0"/>
              <a:t>A trip</a:t>
            </a:r>
          </a:p>
          <a:p>
            <a:endParaRPr lang="en-US" dirty="0"/>
          </a:p>
        </p:txBody>
      </p:sp>
    </p:spTree>
    <p:extLst>
      <p:ext uri="{BB962C8B-B14F-4D97-AF65-F5344CB8AC3E}">
        <p14:creationId xmlns:p14="http://schemas.microsoft.com/office/powerpoint/2010/main" val="27586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See </a:t>
            </a:r>
            <a:r>
              <a:rPr lang="en-US" dirty="0" smtClean="0"/>
              <a:t>- Feel - Change</a:t>
            </a:r>
            <a:endParaRPr lang="en-US" dirty="0"/>
          </a:p>
        </p:txBody>
      </p:sp>
      <p:sp>
        <p:nvSpPr>
          <p:cNvPr id="4" name="Date Placeholder 3"/>
          <p:cNvSpPr>
            <a:spLocks noGrp="1"/>
          </p:cNvSpPr>
          <p:nvPr>
            <p:ph type="dt" sz="half" idx="10"/>
          </p:nvPr>
        </p:nvSpPr>
        <p:spPr/>
        <p:txBody>
          <a:bodyPr/>
          <a:lstStyle/>
          <a:p>
            <a:fld id="{3D80FB16-3AC9-4356-B0B3-0D3B8D68840F}" type="datetime1">
              <a:rPr lang="en-US" smtClean="0"/>
              <a:t>7/18/2016</a:t>
            </a:fld>
            <a:endParaRPr lang="en-US"/>
          </a:p>
        </p:txBody>
      </p:sp>
      <p:sp>
        <p:nvSpPr>
          <p:cNvPr id="6" name="Footer Placeholder 5"/>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18</a:t>
            </a:fld>
            <a:endParaRPr lang="en-US"/>
          </a:p>
        </p:txBody>
      </p:sp>
      <p:sp>
        <p:nvSpPr>
          <p:cNvPr id="8" name="Content Placeholder 7"/>
          <p:cNvSpPr>
            <a:spLocks noGrp="1"/>
          </p:cNvSpPr>
          <p:nvPr>
            <p:ph sz="quarter" idx="1"/>
          </p:nvPr>
        </p:nvSpPr>
        <p:spPr>
          <a:xfrm>
            <a:off x="612648" y="1600200"/>
            <a:ext cx="2663952" cy="4495800"/>
          </a:xfrm>
        </p:spPr>
        <p:txBody>
          <a:bodyPr/>
          <a:lstStyle/>
          <a:p>
            <a:pPr marL="0" indent="0">
              <a:buNone/>
            </a:pPr>
            <a:r>
              <a:rPr lang="en-US" dirty="0" smtClean="0"/>
              <a:t>Not…</a:t>
            </a:r>
            <a:endParaRPr lang="en-US" dirty="0"/>
          </a:p>
          <a:p>
            <a:r>
              <a:rPr lang="en-US" dirty="0"/>
              <a:t>Analyze –think –change</a:t>
            </a:r>
          </a:p>
          <a:p>
            <a:r>
              <a:rPr lang="en-US" dirty="0"/>
              <a:t>List ways to make people feel… your change</a:t>
            </a:r>
          </a:p>
          <a:p>
            <a:endParaRPr lang="en-US" dirty="0"/>
          </a:p>
        </p:txBody>
      </p:sp>
      <p:pic>
        <p:nvPicPr>
          <p:cNvPr id="2" name="Picture 1">
            <a:hlinkClick r:id="rId2"/>
          </p:cNvPr>
          <p:cNvPicPr>
            <a:picLocks noChangeAspect="1"/>
          </p:cNvPicPr>
          <p:nvPr/>
        </p:nvPicPr>
        <p:blipFill>
          <a:blip r:embed="rId3"/>
          <a:stretch>
            <a:fillRect/>
          </a:stretch>
        </p:blipFill>
        <p:spPr>
          <a:xfrm>
            <a:off x="3810000" y="1936209"/>
            <a:ext cx="4819650" cy="3709670"/>
          </a:xfrm>
          <a:prstGeom prst="rect">
            <a:avLst/>
          </a:prstGeom>
        </p:spPr>
      </p:pic>
      <p:sp>
        <p:nvSpPr>
          <p:cNvPr id="3" name="TextBox 2"/>
          <p:cNvSpPr txBox="1"/>
          <p:nvPr/>
        </p:nvSpPr>
        <p:spPr>
          <a:xfrm>
            <a:off x="796356" y="5878874"/>
            <a:ext cx="5329408" cy="369332"/>
          </a:xfrm>
          <a:prstGeom prst="rect">
            <a:avLst/>
          </a:prstGeom>
          <a:noFill/>
        </p:spPr>
        <p:txBody>
          <a:bodyPr wrap="none" rtlCol="0">
            <a:spAutoFit/>
          </a:bodyPr>
          <a:lstStyle/>
          <a:p>
            <a:r>
              <a:rPr lang="en-US" dirty="0">
                <a:hlinkClick r:id="rId2"/>
              </a:rPr>
              <a:t>https://</a:t>
            </a:r>
            <a:r>
              <a:rPr lang="en-US" dirty="0" smtClean="0">
                <a:hlinkClick r:id="rId2"/>
              </a:rPr>
              <a:t>www.youtube.com/watch?v=1NKti9MyAAw</a:t>
            </a:r>
            <a:r>
              <a:rPr lang="en-US" dirty="0" smtClean="0"/>
              <a:t> </a:t>
            </a:r>
            <a:endParaRPr lang="en-US" dirty="0"/>
          </a:p>
        </p:txBody>
      </p:sp>
    </p:spTree>
    <p:extLst>
      <p:ext uri="{BB962C8B-B14F-4D97-AF65-F5344CB8AC3E}">
        <p14:creationId xmlns:p14="http://schemas.microsoft.com/office/powerpoint/2010/main" val="2029790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Documents and Settings\Joseph Kormos\My Documents\My Pictures\Diocese\Cincinnati\Christ the Savior ~ Holy Spirit Orthodox Church; V. Rev. Steven Kostoff, Rector - Home_files\1312.jpg"/>
          <p:cNvPicPr/>
          <p:nvPr/>
        </p:nvPicPr>
        <p:blipFill>
          <a:blip r:embed="rId2" cstate="print"/>
          <a:srcRect/>
          <a:stretch>
            <a:fillRect/>
          </a:stretch>
        </p:blipFill>
        <p:spPr bwMode="auto">
          <a:xfrm>
            <a:off x="685800" y="1608424"/>
            <a:ext cx="7620000" cy="4098352"/>
          </a:xfrm>
          <a:prstGeom prst="rect">
            <a:avLst/>
          </a:prstGeom>
          <a:noFill/>
          <a:ln w="9525">
            <a:noFill/>
            <a:miter lim="800000"/>
            <a:headEnd/>
            <a:tailEnd/>
          </a:ln>
        </p:spPr>
      </p:pic>
      <p:sp>
        <p:nvSpPr>
          <p:cNvPr id="9" name="Rectangle 8"/>
          <p:cNvSpPr/>
          <p:nvPr/>
        </p:nvSpPr>
        <p:spPr>
          <a:xfrm>
            <a:off x="685800" y="1600200"/>
            <a:ext cx="7653425" cy="4114800"/>
          </a:xfrm>
          <a:prstGeom prst="rect">
            <a:avLst/>
          </a:prstGeom>
          <a:solidFill>
            <a:schemeClr val="accent5">
              <a:lumMod val="40000"/>
              <a:lumOff val="60000"/>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4"/>
          <p:cNvSpPr>
            <a:spLocks noGrp="1"/>
          </p:cNvSpPr>
          <p:nvPr>
            <p:ph type="title"/>
          </p:nvPr>
        </p:nvSpPr>
        <p:spPr/>
        <p:txBody>
          <a:bodyPr>
            <a:noAutofit/>
          </a:bodyPr>
          <a:lstStyle/>
          <a:p>
            <a:pPr>
              <a:defRPr/>
            </a:pPr>
            <a:r>
              <a:rPr lang="en-US" sz="3400" dirty="0" smtClean="0">
                <a:solidFill>
                  <a:schemeClr val="tx2"/>
                </a:solidFill>
                <a:latin typeface="Cambria" pitchFamily="18" charset="0"/>
              </a:rPr>
              <a:t>Drivers of Growth are Under Your Control</a:t>
            </a:r>
          </a:p>
        </p:txBody>
      </p:sp>
      <p:sp>
        <p:nvSpPr>
          <p:cNvPr id="19459" name="Content Placeholder 5"/>
          <p:cNvSpPr>
            <a:spLocks noGrp="1"/>
          </p:cNvSpPr>
          <p:nvPr>
            <p:ph sz="half" idx="1"/>
          </p:nvPr>
        </p:nvSpPr>
        <p:spPr>
          <a:xfrm>
            <a:off x="3657600" y="1745149"/>
            <a:ext cx="4572000" cy="3775393"/>
          </a:xfrm>
        </p:spPr>
        <p:txBody>
          <a:bodyPr wrap="square">
            <a:spAutoFit/>
          </a:bodyPr>
          <a:lstStyle/>
          <a:p>
            <a:pPr marL="514350" indent="-514350">
              <a:buSzPct val="75000"/>
              <a:buNone/>
            </a:pPr>
            <a:r>
              <a:rPr lang="en-US" sz="2400" b="1" dirty="0" smtClean="0">
                <a:solidFill>
                  <a:schemeClr val="tx2">
                    <a:lumMod val="50000"/>
                  </a:schemeClr>
                </a:solidFill>
                <a:latin typeface="Tw Cen MT" pitchFamily="34" charset="0"/>
              </a:rPr>
              <a:t>1. Come to church</a:t>
            </a:r>
            <a:endParaRPr lang="en-US" sz="2400" b="1" i="1" dirty="0" smtClean="0">
              <a:solidFill>
                <a:schemeClr val="tx2">
                  <a:lumMod val="50000"/>
                </a:schemeClr>
              </a:solidFill>
              <a:latin typeface="Tw Cen MT" pitchFamily="34" charset="0"/>
            </a:endParaRPr>
          </a:p>
          <a:p>
            <a:pPr marL="514350" indent="-514350">
              <a:buSzPct val="75000"/>
              <a:buNone/>
            </a:pPr>
            <a:r>
              <a:rPr lang="en-US" sz="2400" dirty="0" smtClean="0">
                <a:solidFill>
                  <a:schemeClr val="tx2">
                    <a:lumMod val="50000"/>
                  </a:schemeClr>
                </a:solidFill>
                <a:latin typeface="Tw Cen MT" pitchFamily="34" charset="0"/>
              </a:rPr>
              <a:t>2. Do something for others</a:t>
            </a:r>
          </a:p>
          <a:p>
            <a:pPr marL="339725" indent="-339725">
              <a:buSzPct val="75000"/>
              <a:buNone/>
            </a:pPr>
            <a:r>
              <a:rPr lang="en-US" sz="2400" dirty="0" smtClean="0">
                <a:solidFill>
                  <a:schemeClr val="tx2">
                    <a:lumMod val="50000"/>
                  </a:schemeClr>
                </a:solidFill>
                <a:latin typeface="Tw Cen MT" pitchFamily="34" charset="0"/>
              </a:rPr>
              <a:t>3. Make people aware of your parish.</a:t>
            </a:r>
          </a:p>
          <a:p>
            <a:pPr marL="339725" indent="-339725">
              <a:buSzPct val="75000"/>
              <a:buNone/>
            </a:pPr>
            <a:r>
              <a:rPr lang="en-US" sz="2400" dirty="0" smtClean="0">
                <a:solidFill>
                  <a:schemeClr val="tx2">
                    <a:lumMod val="50000"/>
                  </a:schemeClr>
                </a:solidFill>
                <a:latin typeface="Tw Cen MT" pitchFamily="34" charset="0"/>
              </a:rPr>
              <a:t>4. Engage newcomers/ visitors with care &amp; warmth.</a:t>
            </a:r>
          </a:p>
          <a:p>
            <a:pPr marL="339725" indent="-339725">
              <a:buSzPct val="75000"/>
              <a:buNone/>
            </a:pPr>
            <a:r>
              <a:rPr lang="en-US" sz="2400" dirty="0" smtClean="0">
                <a:solidFill>
                  <a:schemeClr val="tx2">
                    <a:lumMod val="50000"/>
                  </a:schemeClr>
                </a:solidFill>
                <a:latin typeface="Tw Cen MT" pitchFamily="34" charset="0"/>
              </a:rPr>
              <a:t>5. Give them a reason to return – expressed and experienced. </a:t>
            </a:r>
          </a:p>
        </p:txBody>
      </p:sp>
      <p:sp>
        <p:nvSpPr>
          <p:cNvPr id="2" name="Date Placeholder 1"/>
          <p:cNvSpPr>
            <a:spLocks noGrp="1"/>
          </p:cNvSpPr>
          <p:nvPr>
            <p:ph type="dt" sz="half" idx="15"/>
          </p:nvPr>
        </p:nvSpPr>
        <p:spPr/>
        <p:txBody>
          <a:bodyPr/>
          <a:lstStyle/>
          <a:p>
            <a:fld id="{33FF4FE5-8FE2-45E4-9517-E814268D0F23}" type="datetime1">
              <a:rPr lang="en-US" smtClean="0"/>
              <a:t>7/18/2016</a:t>
            </a:fld>
            <a:endParaRPr lang="en-US"/>
          </a:p>
        </p:txBody>
      </p:sp>
      <p:sp>
        <p:nvSpPr>
          <p:cNvPr id="3" name="Footer Placeholder 2"/>
          <p:cNvSpPr>
            <a:spLocks noGrp="1"/>
          </p:cNvSpPr>
          <p:nvPr>
            <p:ph type="ftr" sz="quarter" idx="17"/>
          </p:nvPr>
        </p:nvSpPr>
        <p:spPr/>
        <p:txBody>
          <a:bodyPr/>
          <a:lstStyle/>
          <a:p>
            <a:r>
              <a:rPr lang="en-US" smtClean="0"/>
              <a:t>Small Parish Forum 2015</a:t>
            </a:r>
            <a:endParaRPr lang="en-US"/>
          </a:p>
        </p:txBody>
      </p:sp>
      <p:sp>
        <p:nvSpPr>
          <p:cNvPr id="4" name="Slide Number Placeholder 3"/>
          <p:cNvSpPr>
            <a:spLocks noGrp="1"/>
          </p:cNvSpPr>
          <p:nvPr>
            <p:ph type="sldNum" sz="quarter" idx="16"/>
          </p:nvPr>
        </p:nvSpPr>
        <p:spPr/>
        <p:txBody>
          <a:bodyPr>
            <a:normAutofit fontScale="85000" lnSpcReduction="20000"/>
          </a:bodyPr>
          <a:lstStyle/>
          <a:p>
            <a:fld id="{BEF3E748-253C-4F7A-89FB-10830C25F376}" type="slidenum">
              <a:rPr lang="en-US" smtClean="0"/>
              <a:pPr/>
              <a:t>19</a:t>
            </a:fld>
            <a:endParaRPr lang="en-US"/>
          </a:p>
        </p:txBody>
      </p:sp>
    </p:spTree>
    <p:extLst>
      <p:ext uri="{BB962C8B-B14F-4D97-AF65-F5344CB8AC3E}">
        <p14:creationId xmlns:p14="http://schemas.microsoft.com/office/powerpoint/2010/main" val="500649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ndrew\Documents\Theophany-2014-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0" y="996121"/>
            <a:ext cx="6108700" cy="48869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23618" name="Rectangle 2"/>
          <p:cNvSpPr>
            <a:spLocks noGrp="1" noChangeArrowheads="1"/>
          </p:cNvSpPr>
          <p:nvPr>
            <p:ph type="title"/>
          </p:nvPr>
        </p:nvSpPr>
        <p:spPr/>
        <p:txBody>
          <a:bodyPr/>
          <a:lstStyle/>
          <a:p>
            <a:r>
              <a:rPr lang="en-US" sz="3800" dirty="0" smtClean="0"/>
              <a:t>“Any Parish Can Become Vibrant…</a:t>
            </a:r>
            <a:endParaRPr lang="en-US" dirty="0" smtClean="0"/>
          </a:p>
        </p:txBody>
      </p:sp>
      <p:sp>
        <p:nvSpPr>
          <p:cNvPr id="13" name="Slide Number Placeholder 4"/>
          <p:cNvSpPr>
            <a:spLocks noGrp="1"/>
          </p:cNvSpPr>
          <p:nvPr>
            <p:ph type="sldNum" sz="quarter" idx="12"/>
          </p:nvPr>
        </p:nvSpPr>
        <p:spPr/>
        <p:txBody>
          <a:bodyPr>
            <a:normAutofit fontScale="85000" lnSpcReduction="20000"/>
          </a:bodyPr>
          <a:lstStyle/>
          <a:p>
            <a:fld id="{75BF0BFB-5C25-44D2-ABCB-C85A377B9096}" type="slidenum">
              <a:rPr lang="en-US" smtClean="0"/>
              <a:pPr/>
              <a:t>2</a:t>
            </a:fld>
            <a:endParaRPr lang="en-US"/>
          </a:p>
        </p:txBody>
      </p:sp>
      <p:sp>
        <p:nvSpPr>
          <p:cNvPr id="15" name="TextBox 14"/>
          <p:cNvSpPr txBox="1"/>
          <p:nvPr/>
        </p:nvSpPr>
        <p:spPr>
          <a:xfrm>
            <a:off x="1066800" y="4898824"/>
            <a:ext cx="7315200" cy="1371600"/>
          </a:xfrm>
          <a:prstGeom prst="roundRect">
            <a:avLst/>
          </a:prstGeom>
          <a:solidFill>
            <a:schemeClr val="bg2">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Garamond" panose="02020404030301010803" pitchFamily="18" charset="0"/>
                <a:cs typeface="Times New Roman" pitchFamily="18" charset="0"/>
              </a:rPr>
              <a:t>“All that is required is that its members, beginning with its leaders, be </a:t>
            </a:r>
            <a:r>
              <a:rPr lang="en-US" sz="2800" b="1" i="1" dirty="0" smtClean="0">
                <a:solidFill>
                  <a:srgbClr val="002060"/>
                </a:solidFill>
                <a:latin typeface="Garamond" panose="02020404030301010803" pitchFamily="18" charset="0"/>
                <a:cs typeface="Times New Roman" pitchFamily="18" charset="0"/>
              </a:rPr>
              <a:t>firmly resolved </a:t>
            </a:r>
            <a:r>
              <a:rPr lang="en-US" sz="2800" dirty="0" smtClean="0">
                <a:solidFill>
                  <a:srgbClr val="002060"/>
                </a:solidFill>
                <a:latin typeface="Garamond" panose="02020404030301010803" pitchFamily="18" charset="0"/>
                <a:cs typeface="Times New Roman" pitchFamily="18" charset="0"/>
              </a:rPr>
              <a:t>to have it so.”</a:t>
            </a:r>
          </a:p>
          <a:p>
            <a:pPr algn="r"/>
            <a:r>
              <a:rPr lang="en-US" sz="2000" i="1" dirty="0" smtClean="0">
                <a:solidFill>
                  <a:srgbClr val="002060"/>
                </a:solidFill>
                <a:latin typeface="Garamond" panose="02020404030301010803" pitchFamily="18" charset="0"/>
                <a:cs typeface="Times New Roman" pitchFamily="18" charset="0"/>
              </a:rPr>
              <a:t>Fr. Thomas H</a:t>
            </a:r>
            <a:r>
              <a:rPr lang="en-US" i="1" dirty="0" smtClean="0">
                <a:solidFill>
                  <a:srgbClr val="002060"/>
                </a:solidFill>
                <a:latin typeface="Garamond" panose="02020404030301010803" pitchFamily="18" charset="0"/>
                <a:cs typeface="Times New Roman" pitchFamily="18" charset="0"/>
              </a:rPr>
              <a:t>opko</a:t>
            </a:r>
            <a:endParaRPr lang="en-US" sz="2400" i="1" dirty="0" smtClean="0">
              <a:solidFill>
                <a:srgbClr val="002060"/>
              </a:solidFill>
              <a:latin typeface="Garamond" panose="02020404030301010803" pitchFamily="18" charset="0"/>
              <a:cs typeface="Times New Roman" pitchFamily="18" charset="0"/>
            </a:endParaRPr>
          </a:p>
        </p:txBody>
      </p:sp>
      <p:sp>
        <p:nvSpPr>
          <p:cNvPr id="16" name="Date Placeholder 15"/>
          <p:cNvSpPr>
            <a:spLocks noGrp="1"/>
          </p:cNvSpPr>
          <p:nvPr>
            <p:ph type="dt" sz="half" idx="10"/>
          </p:nvPr>
        </p:nvSpPr>
        <p:spPr/>
        <p:txBody>
          <a:bodyPr/>
          <a:lstStyle/>
          <a:p>
            <a:pPr>
              <a:defRPr/>
            </a:pPr>
            <a:fld id="{7EF224C9-3B19-4136-8A05-B6B7B03518A8}" type="datetime1">
              <a:rPr lang="en-US" smtClean="0"/>
              <a:t>7/18/2016</a:t>
            </a:fld>
            <a:endParaRPr lang="en-US" dirty="0"/>
          </a:p>
        </p:txBody>
      </p:sp>
      <p:sp>
        <p:nvSpPr>
          <p:cNvPr id="2" name="Footer Placeholder 1"/>
          <p:cNvSpPr>
            <a:spLocks noGrp="1"/>
          </p:cNvSpPr>
          <p:nvPr>
            <p:ph type="ftr" sz="quarter" idx="11"/>
          </p:nvPr>
        </p:nvSpPr>
        <p:spPr/>
        <p:txBody>
          <a:bodyPr/>
          <a:lstStyle/>
          <a:p>
            <a:pPr algn="l">
              <a:defRPr/>
            </a:pPr>
            <a:r>
              <a:rPr lang="en-US" smtClean="0"/>
              <a:t>Small Parish Forum 2016</a:t>
            </a:r>
            <a:endParaRPr lang="en-US" dirty="0"/>
          </a:p>
        </p:txBody>
      </p:sp>
    </p:spTree>
    <p:extLst>
      <p:ext uri="{BB962C8B-B14F-4D97-AF65-F5344CB8AC3E}">
        <p14:creationId xmlns:p14="http://schemas.microsoft.com/office/powerpoint/2010/main" val="33353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normAutofit fontScale="90000"/>
          </a:bodyPr>
          <a:lstStyle/>
          <a:p>
            <a:r>
              <a:rPr lang="en-US" dirty="0" smtClean="0"/>
              <a:t>Little Parishes (Engines) that Could</a:t>
            </a:r>
            <a:br>
              <a:rPr lang="en-US" dirty="0" smtClean="0"/>
            </a:br>
            <a:r>
              <a:rPr lang="en-US" sz="3100" i="1" dirty="0" smtClean="0"/>
              <a:t>…Conferences Help</a:t>
            </a:r>
          </a:p>
        </p:txBody>
      </p:sp>
      <p:sp>
        <p:nvSpPr>
          <p:cNvPr id="12" name="Footer Placeholder 11"/>
          <p:cNvSpPr>
            <a:spLocks noGrp="1"/>
          </p:cNvSpPr>
          <p:nvPr>
            <p:ph type="ftr" sz="quarter" idx="11"/>
          </p:nvPr>
        </p:nvSpPr>
        <p:spPr/>
        <p:txBody>
          <a:bodyPr/>
          <a:lstStyle/>
          <a:p>
            <a:r>
              <a:rPr lang="en-US" smtClean="0"/>
              <a:t>Small Parish Forum 2016</a:t>
            </a:r>
            <a:endParaRPr lang="en-US" dirty="0"/>
          </a:p>
        </p:txBody>
      </p:sp>
      <p:sp>
        <p:nvSpPr>
          <p:cNvPr id="13" name="Slide Number Placeholder 4"/>
          <p:cNvSpPr>
            <a:spLocks noGrp="1"/>
          </p:cNvSpPr>
          <p:nvPr>
            <p:ph type="sldNum" sz="quarter" idx="12"/>
          </p:nvPr>
        </p:nvSpPr>
        <p:spPr/>
        <p:txBody>
          <a:bodyPr>
            <a:normAutofit fontScale="85000" lnSpcReduction="20000"/>
          </a:bodyPr>
          <a:lstStyle/>
          <a:p>
            <a:fld id="{75BF0BFB-5C25-44D2-ABCB-C85A377B9096}" type="slidenum">
              <a:rPr lang="en-US" smtClean="0"/>
              <a:pPr/>
              <a:t>3</a:t>
            </a:fld>
            <a:endParaRPr lang="en-US"/>
          </a:p>
        </p:txBody>
      </p:sp>
      <p:sp>
        <p:nvSpPr>
          <p:cNvPr id="17" name="TextBox 16"/>
          <p:cNvSpPr txBox="1"/>
          <p:nvPr/>
        </p:nvSpPr>
        <p:spPr>
          <a:xfrm>
            <a:off x="533400" y="1600200"/>
            <a:ext cx="8382000" cy="1542474"/>
          </a:xfrm>
          <a:prstGeom prst="rect">
            <a:avLst/>
          </a:prstGeom>
          <a:noFill/>
        </p:spPr>
        <p:txBody>
          <a:bodyPr wrap="square" rtlCol="0">
            <a:spAutoFit/>
          </a:bodyPr>
          <a:lstStyle/>
          <a:p>
            <a:pPr>
              <a:lnSpc>
                <a:spcPct val="120000"/>
              </a:lnSpc>
            </a:pPr>
            <a:r>
              <a:rPr lang="en-US" sz="1600" i="1" dirty="0" smtClean="0"/>
              <a:t>“… we have a </a:t>
            </a:r>
            <a:r>
              <a:rPr lang="en-US" sz="1600" b="1" i="1" dirty="0" smtClean="0"/>
              <a:t>new-born ministry to the depressed neighborhood around our church</a:t>
            </a:r>
            <a:r>
              <a:rPr lang="en-US" sz="1600" i="1" dirty="0" smtClean="0"/>
              <a:t>, that is just taking its first steps.   …the </a:t>
            </a:r>
            <a:r>
              <a:rPr lang="en-US" sz="1600" b="1" i="1" dirty="0" smtClean="0"/>
              <a:t>confidence</a:t>
            </a:r>
            <a:r>
              <a:rPr lang="en-US" sz="1600" i="1" dirty="0" smtClean="0"/>
              <a:t> to embark on that whole vision has its</a:t>
            </a:r>
            <a:r>
              <a:rPr lang="en-US" sz="1600" b="1" i="1" dirty="0" smtClean="0"/>
              <a:t> roots directly in the urban parish conference</a:t>
            </a:r>
            <a:r>
              <a:rPr lang="en-US" sz="1600" i="1" dirty="0" smtClean="0"/>
              <a:t> in Cleveland.   …a difference was made, in very concrete terms, to the day-to-day life of our own local church, in ways small and very large.”</a:t>
            </a:r>
            <a:endParaRPr lang="en-US" sz="1600" dirty="0" smtClean="0"/>
          </a:p>
        </p:txBody>
      </p:sp>
      <p:pic>
        <p:nvPicPr>
          <p:cNvPr id="2050" name="Picture 2" descr="Displaying IMG_3458.JPG"/>
          <p:cNvPicPr>
            <a:picLocks noChangeAspect="1" noChangeArrowheads="1"/>
          </p:cNvPicPr>
          <p:nvPr/>
        </p:nvPicPr>
        <p:blipFill rotWithShape="1">
          <a:blip r:embed="rId3">
            <a:extLst>
              <a:ext uri="{28A0092B-C50C-407E-A947-70E740481C1C}">
                <a14:useLocalDpi xmlns:a14="http://schemas.microsoft.com/office/drawing/2010/main" val="0"/>
              </a:ext>
            </a:extLst>
          </a:blip>
          <a:srcRect l="4688" t="7042" r="7812" b="20041"/>
          <a:stretch/>
        </p:blipFill>
        <p:spPr bwMode="auto">
          <a:xfrm>
            <a:off x="4038600" y="3124745"/>
            <a:ext cx="4632086" cy="2895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oly Trinity Chu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50835"/>
            <a:ext cx="1676400" cy="2189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 Box 4"/>
          <p:cNvSpPr txBox="1">
            <a:spLocks noChangeArrowheads="1"/>
          </p:cNvSpPr>
          <p:nvPr/>
        </p:nvSpPr>
        <p:spPr bwMode="auto">
          <a:xfrm>
            <a:off x="1201271" y="5316755"/>
            <a:ext cx="2819400" cy="646331"/>
          </a:xfrm>
          <a:prstGeom prst="rect">
            <a:avLst/>
          </a:prstGeom>
          <a:solidFill>
            <a:schemeClr val="tx2">
              <a:alpha val="70979"/>
            </a:schemeClr>
          </a:solidFill>
          <a:ln w="9525">
            <a:noFill/>
            <a:miter lim="800000"/>
            <a:headEnd/>
            <a:tailEnd/>
          </a:ln>
        </p:spPr>
        <p:txBody>
          <a:bodyPr wrap="square">
            <a:spAutoFit/>
          </a:bodyPr>
          <a:lstStyle/>
          <a:p>
            <a:pPr algn="ctr"/>
            <a:r>
              <a:rPr lang="en-US" sz="1800" b="1" dirty="0">
                <a:solidFill>
                  <a:schemeClr val="bg1"/>
                </a:solidFill>
              </a:rPr>
              <a:t>Holy </a:t>
            </a:r>
            <a:r>
              <a:rPr lang="en-US" sz="1800" b="1" dirty="0" smtClean="0">
                <a:solidFill>
                  <a:schemeClr val="bg1"/>
                </a:solidFill>
              </a:rPr>
              <a:t>Trinity Church</a:t>
            </a:r>
            <a:endParaRPr lang="en-US" sz="1800" b="1" dirty="0">
              <a:solidFill>
                <a:schemeClr val="bg1"/>
              </a:solidFill>
            </a:endParaRPr>
          </a:p>
          <a:p>
            <a:pPr algn="ctr"/>
            <a:r>
              <a:rPr lang="en-US" sz="1800" b="1" dirty="0">
                <a:solidFill>
                  <a:schemeClr val="bg1"/>
                </a:solidFill>
              </a:rPr>
              <a:t>16  &gt;&gt; 84</a:t>
            </a:r>
          </a:p>
        </p:txBody>
      </p:sp>
      <p:sp>
        <p:nvSpPr>
          <p:cNvPr id="2" name="Date Placeholder 1"/>
          <p:cNvSpPr>
            <a:spLocks noGrp="1"/>
          </p:cNvSpPr>
          <p:nvPr>
            <p:ph type="dt" sz="half" idx="10"/>
          </p:nvPr>
        </p:nvSpPr>
        <p:spPr/>
        <p:txBody>
          <a:bodyPr/>
          <a:lstStyle/>
          <a:p>
            <a:fld id="{3BDFD692-5DA4-442E-9063-82CFE25E7E46}" type="datetime1">
              <a:rPr lang="en-US" smtClean="0"/>
              <a:t>7/18/2016</a:t>
            </a:fld>
            <a:endParaRPr lang="en-US"/>
          </a:p>
        </p:txBody>
      </p:sp>
    </p:spTree>
    <p:extLst>
      <p:ext uri="{BB962C8B-B14F-4D97-AF65-F5344CB8AC3E}">
        <p14:creationId xmlns:p14="http://schemas.microsoft.com/office/powerpoint/2010/main" val="1732248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Adopting a New “Paradigm”</a:t>
            </a:r>
            <a:endParaRPr lang="en-US" sz="2800" i="1" dirty="0"/>
          </a:p>
        </p:txBody>
      </p:sp>
      <p:sp>
        <p:nvSpPr>
          <p:cNvPr id="3" name="Content Placeholder 2"/>
          <p:cNvSpPr>
            <a:spLocks noGrp="1"/>
          </p:cNvSpPr>
          <p:nvPr>
            <p:ph sz="quarter" idx="1"/>
          </p:nvPr>
        </p:nvSpPr>
        <p:spPr/>
        <p:txBody>
          <a:bodyPr>
            <a:normAutofit/>
          </a:bodyPr>
          <a:lstStyle/>
          <a:p>
            <a:r>
              <a:rPr lang="en-US" dirty="0" smtClean="0"/>
              <a:t>A different model of Orthodox parish</a:t>
            </a:r>
          </a:p>
          <a:p>
            <a:pPr lvl="1"/>
            <a:r>
              <a:rPr lang="en-US" dirty="0" smtClean="0"/>
              <a:t>Holiness …Sacraments… Service… Apostolic zeal</a:t>
            </a:r>
          </a:p>
        </p:txBody>
      </p:sp>
      <p:sp>
        <p:nvSpPr>
          <p:cNvPr id="4" name="Footer Placeholder 3"/>
          <p:cNvSpPr>
            <a:spLocks noGrp="1"/>
          </p:cNvSpPr>
          <p:nvPr>
            <p:ph type="ftr" sz="quarter" idx="11"/>
          </p:nvPr>
        </p:nvSpPr>
        <p:spPr/>
        <p:txBody>
          <a:bodyPr/>
          <a:lstStyle/>
          <a:p>
            <a:r>
              <a:rPr lang="en-US" smtClean="0"/>
              <a:t>Small Parish Forum 2015</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EB14C4DA-20CE-464F-868A-933814025DC1}" type="slidenum">
              <a:rPr lang="en-US" smtClean="0"/>
              <a:pPr/>
              <a:t>4</a:t>
            </a:fld>
            <a:endParaRPr lang="en-US"/>
          </a:p>
        </p:txBody>
      </p:sp>
      <p:sp>
        <p:nvSpPr>
          <p:cNvPr id="7" name="TextBox 6"/>
          <p:cNvSpPr txBox="1"/>
          <p:nvPr/>
        </p:nvSpPr>
        <p:spPr>
          <a:xfrm>
            <a:off x="609600" y="3276600"/>
            <a:ext cx="8153400" cy="1754326"/>
          </a:xfrm>
          <a:prstGeom prst="rect">
            <a:avLst/>
          </a:prstGeom>
          <a:solidFill>
            <a:schemeClr val="bg1">
              <a:lumMod val="95000"/>
            </a:schemeClr>
          </a:solidFill>
          <a:ln>
            <a:solidFill>
              <a:schemeClr val="bg1">
                <a:lumMod val="50000"/>
              </a:schemeClr>
            </a:solidFill>
          </a:ln>
        </p:spPr>
        <p:txBody>
          <a:bodyPr wrap="square" rtlCol="0">
            <a:spAutoFit/>
          </a:bodyPr>
          <a:lstStyle/>
          <a:p>
            <a:r>
              <a:rPr lang="en-US" sz="2400" baseline="30000" dirty="0" smtClean="0">
                <a:latin typeface="+mn-lt"/>
              </a:rPr>
              <a:t>22 </a:t>
            </a:r>
            <a:r>
              <a:rPr lang="en-US" sz="2400" dirty="0" smtClean="0">
                <a:latin typeface="+mn-lt"/>
              </a:rPr>
              <a:t>put away your former way of life….</a:t>
            </a:r>
            <a:endParaRPr lang="en-US" sz="2400" baseline="30000" dirty="0" smtClean="0">
              <a:latin typeface="+mn-lt"/>
            </a:endParaRPr>
          </a:p>
          <a:p>
            <a:endParaRPr lang="en-US" sz="2400" baseline="30000" dirty="0" smtClean="0">
              <a:latin typeface="+mn-lt"/>
            </a:endParaRPr>
          </a:p>
          <a:p>
            <a:r>
              <a:rPr lang="en-US" sz="2400" baseline="30000" dirty="0" smtClean="0">
                <a:latin typeface="+mn-lt"/>
              </a:rPr>
              <a:t>24 </a:t>
            </a:r>
            <a:r>
              <a:rPr lang="en-US" sz="2400" dirty="0" smtClean="0">
                <a:latin typeface="+mn-lt"/>
              </a:rPr>
              <a:t>…clothe yourselves with the new self, created according to the likeness of God in true righteousness and holiness.</a:t>
            </a:r>
          </a:p>
          <a:p>
            <a:pPr algn="r"/>
            <a:r>
              <a:rPr lang="en-US" sz="2000" i="1" dirty="0" smtClean="0">
                <a:latin typeface="+mn-lt"/>
              </a:rPr>
              <a:t>Ephesians 4:22,24 </a:t>
            </a:r>
          </a:p>
        </p:txBody>
      </p:sp>
      <p:sp>
        <p:nvSpPr>
          <p:cNvPr id="8" name="Date Placeholder 7"/>
          <p:cNvSpPr>
            <a:spLocks noGrp="1"/>
          </p:cNvSpPr>
          <p:nvPr>
            <p:ph type="dt" sz="half" idx="10"/>
          </p:nvPr>
        </p:nvSpPr>
        <p:spPr/>
        <p:txBody>
          <a:bodyPr/>
          <a:lstStyle/>
          <a:p>
            <a:fld id="{A324292E-2D68-4649-B0C1-01EC1D1C3752}" type="datetime1">
              <a:rPr lang="en-US" smtClean="0"/>
              <a:t>7/18/2016</a:t>
            </a:fld>
            <a:endParaRPr lang="en-US"/>
          </a:p>
        </p:txBody>
      </p:sp>
    </p:spTree>
    <p:extLst>
      <p:ext uri="{BB962C8B-B14F-4D97-AF65-F5344CB8AC3E}">
        <p14:creationId xmlns:p14="http://schemas.microsoft.com/office/powerpoint/2010/main" val="5064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Parishes </a:t>
            </a:r>
            <a:r>
              <a:rPr lang="en-US" u="sng" dirty="0" smtClean="0"/>
              <a:t>Can</a:t>
            </a:r>
            <a:r>
              <a:rPr lang="en-US" dirty="0" smtClean="0"/>
              <a:t> Become More Vibrant</a:t>
            </a:r>
            <a:br>
              <a:rPr lang="en-US" dirty="0" smtClean="0"/>
            </a:br>
            <a:r>
              <a:rPr lang="en-US" sz="2700" i="1" dirty="0" smtClean="0"/>
              <a:t>Excerpt from Parish Warden Report</a:t>
            </a:r>
            <a:endParaRPr lang="en-US" sz="2700" i="1" dirty="0"/>
          </a:p>
        </p:txBody>
      </p:sp>
      <p:sp>
        <p:nvSpPr>
          <p:cNvPr id="4" name="Footer Placeholder 3"/>
          <p:cNvSpPr>
            <a:spLocks noGrp="1"/>
          </p:cNvSpPr>
          <p:nvPr>
            <p:ph type="ftr" sz="quarter" idx="11"/>
          </p:nvPr>
        </p:nvSpPr>
        <p:spPr/>
        <p:txBody>
          <a:bodyPr/>
          <a:lstStyle/>
          <a:p>
            <a:r>
              <a:rPr lang="en-US" smtClean="0"/>
              <a:t>Small Parish Forum 2016</a:t>
            </a:r>
            <a:endParaRPr lang="en-US" dirty="0"/>
          </a:p>
        </p:txBody>
      </p:sp>
      <p:sp>
        <p:nvSpPr>
          <p:cNvPr id="5" name="Slide Number Placeholder 4"/>
          <p:cNvSpPr>
            <a:spLocks noGrp="1"/>
          </p:cNvSpPr>
          <p:nvPr>
            <p:ph type="sldNum" sz="quarter" idx="12"/>
          </p:nvPr>
        </p:nvSpPr>
        <p:spPr/>
        <p:txBody>
          <a:bodyPr/>
          <a:lstStyle/>
          <a:p>
            <a:fld id="{BF17C24D-5516-47B1-9FEA-26B6C7F8D0BF}" type="slidenum">
              <a:rPr lang="en-US" smtClean="0"/>
              <a:pPr/>
              <a:t>5</a:t>
            </a:fld>
            <a:endParaRPr lang="en-US"/>
          </a:p>
        </p:txBody>
      </p:sp>
      <p:sp>
        <p:nvSpPr>
          <p:cNvPr id="7" name="Content Placeholder 6"/>
          <p:cNvSpPr>
            <a:spLocks noGrp="1"/>
          </p:cNvSpPr>
          <p:nvPr>
            <p:ph sz="quarter" idx="1"/>
          </p:nvPr>
        </p:nvSpPr>
        <p:spPr/>
        <p:txBody>
          <a:bodyPr>
            <a:normAutofit fontScale="70000" lnSpcReduction="20000"/>
          </a:bodyPr>
          <a:lstStyle/>
          <a:p>
            <a:pPr marL="0" indent="0">
              <a:lnSpc>
                <a:spcPct val="120000"/>
              </a:lnSpc>
              <a:spcBef>
                <a:spcPts val="0"/>
              </a:spcBef>
              <a:spcAft>
                <a:spcPts val="1200"/>
              </a:spcAft>
              <a:buNone/>
            </a:pPr>
            <a:r>
              <a:rPr lang="en-US" dirty="0" smtClean="0">
                <a:latin typeface="+mn-lt"/>
              </a:rPr>
              <a:t>“Today we think and act differently as a parish community. </a:t>
            </a:r>
          </a:p>
          <a:p>
            <a:pPr marL="0" indent="0">
              <a:lnSpc>
                <a:spcPct val="120000"/>
              </a:lnSpc>
              <a:spcBef>
                <a:spcPts val="0"/>
              </a:spcBef>
              <a:spcAft>
                <a:spcPts val="1200"/>
              </a:spcAft>
              <a:buNone/>
            </a:pPr>
            <a:r>
              <a:rPr lang="en-US" dirty="0" smtClean="0">
                <a:latin typeface="+mn-lt"/>
              </a:rPr>
              <a:t>No longer are we </a:t>
            </a:r>
            <a:r>
              <a:rPr lang="en-US" b="1" dirty="0" smtClean="0">
                <a:latin typeface="+mn-lt"/>
              </a:rPr>
              <a:t>focusing on our existence </a:t>
            </a:r>
            <a:r>
              <a:rPr lang="en-US" dirty="0" smtClean="0">
                <a:latin typeface="+mn-lt"/>
              </a:rPr>
              <a:t>as a parish, but instead on </a:t>
            </a:r>
            <a:r>
              <a:rPr lang="en-US" b="1" dirty="0" smtClean="0">
                <a:latin typeface="+mn-lt"/>
              </a:rPr>
              <a:t>what kind of a parish we should be</a:t>
            </a:r>
            <a:r>
              <a:rPr lang="en-US" dirty="0" smtClean="0">
                <a:latin typeface="+mn-lt"/>
              </a:rPr>
              <a:t>. </a:t>
            </a:r>
          </a:p>
          <a:p>
            <a:pPr marL="0" indent="0">
              <a:lnSpc>
                <a:spcPct val="120000"/>
              </a:lnSpc>
              <a:spcBef>
                <a:spcPts val="0"/>
              </a:spcBef>
              <a:spcAft>
                <a:spcPts val="1200"/>
              </a:spcAft>
              <a:buNone/>
            </a:pPr>
            <a:r>
              <a:rPr lang="en-US" dirty="0" smtClean="0">
                <a:latin typeface="+mn-lt"/>
              </a:rPr>
              <a:t>Father ____ made the observation that we </a:t>
            </a:r>
            <a:r>
              <a:rPr lang="en-US" b="1" dirty="0" smtClean="0">
                <a:latin typeface="+mn-lt"/>
              </a:rPr>
              <a:t>no longer spend a day selling cookies</a:t>
            </a:r>
            <a:r>
              <a:rPr lang="en-US" dirty="0" smtClean="0">
                <a:latin typeface="+mn-lt"/>
              </a:rPr>
              <a:t> to help our finances but </a:t>
            </a:r>
            <a:r>
              <a:rPr lang="en-US" b="1" dirty="0" smtClean="0">
                <a:latin typeface="+mn-lt"/>
              </a:rPr>
              <a:t>now spend two days to provide a weeks worth of groceries </a:t>
            </a:r>
            <a:r>
              <a:rPr lang="en-US" dirty="0" smtClean="0">
                <a:latin typeface="+mn-lt"/>
              </a:rPr>
              <a:t>and gifts to over 200 families. </a:t>
            </a:r>
          </a:p>
          <a:p>
            <a:pPr marL="0" indent="0">
              <a:lnSpc>
                <a:spcPct val="120000"/>
              </a:lnSpc>
              <a:spcBef>
                <a:spcPts val="0"/>
              </a:spcBef>
              <a:spcAft>
                <a:spcPts val="1200"/>
              </a:spcAft>
              <a:buNone/>
            </a:pPr>
            <a:r>
              <a:rPr lang="en-US" dirty="0" smtClean="0">
                <a:latin typeface="+mn-lt"/>
              </a:rPr>
              <a:t>We now think less in terms of what we have accomplished but instead are thinking of how much more we can do. Can we support food efforts for 300 families, 400 families or more?”</a:t>
            </a:r>
          </a:p>
          <a:p>
            <a:pPr marL="0" indent="0">
              <a:buNone/>
            </a:pPr>
            <a:endParaRPr lang="en-US" sz="1900" dirty="0">
              <a:latin typeface="+mn-lt"/>
            </a:endParaRPr>
          </a:p>
          <a:p>
            <a:pPr marL="0" indent="0">
              <a:buNone/>
            </a:pPr>
            <a:r>
              <a:rPr lang="en-US" i="1" dirty="0" smtClean="0">
                <a:latin typeface="+mn-lt"/>
              </a:rPr>
              <a:t>The parish grew by 22 persons between 2007 and 2011</a:t>
            </a:r>
            <a:r>
              <a:rPr lang="en-US" i="1" dirty="0" smtClean="0"/>
              <a:t>. </a:t>
            </a:r>
            <a:endParaRPr lang="en-US" i="1" dirty="0"/>
          </a:p>
        </p:txBody>
      </p:sp>
      <p:sp>
        <p:nvSpPr>
          <p:cNvPr id="2" name="Date Placeholder 1"/>
          <p:cNvSpPr>
            <a:spLocks noGrp="1"/>
          </p:cNvSpPr>
          <p:nvPr>
            <p:ph type="dt" sz="half" idx="10"/>
          </p:nvPr>
        </p:nvSpPr>
        <p:spPr/>
        <p:txBody>
          <a:bodyPr/>
          <a:lstStyle/>
          <a:p>
            <a:fld id="{86FB714C-1D9E-449E-A389-08603EC3C11E}" type="datetime1">
              <a:rPr lang="en-US" smtClean="0"/>
              <a:t>7/18/2016</a:t>
            </a:fld>
            <a:endParaRPr lang="en-US"/>
          </a:p>
        </p:txBody>
      </p:sp>
    </p:spTree>
    <p:extLst>
      <p:ext uri="{BB962C8B-B14F-4D97-AF65-F5344CB8AC3E}">
        <p14:creationId xmlns:p14="http://schemas.microsoft.com/office/powerpoint/2010/main" val="1109670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Broccoli Effect</a:t>
            </a:r>
            <a:endParaRPr lang="en-US" dirty="0"/>
          </a:p>
        </p:txBody>
      </p:sp>
      <p:sp>
        <p:nvSpPr>
          <p:cNvPr id="3" name="Date Placeholder 2"/>
          <p:cNvSpPr>
            <a:spLocks noGrp="1"/>
          </p:cNvSpPr>
          <p:nvPr>
            <p:ph type="dt" sz="half" idx="10"/>
          </p:nvPr>
        </p:nvSpPr>
        <p:spPr/>
        <p:txBody>
          <a:bodyPr/>
          <a:lstStyle/>
          <a:p>
            <a:fld id="{2CDC2386-8D68-40A8-B725-AF6B5541AA39}" type="datetime1">
              <a:rPr lang="en-US" smtClean="0"/>
              <a:t>7/18/2016</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6</a:t>
            </a:fld>
            <a:endParaRPr lang="en-US"/>
          </a:p>
        </p:txBody>
      </p:sp>
      <p:sp>
        <p:nvSpPr>
          <p:cNvPr id="6" name="Content Placeholder 5"/>
          <p:cNvSpPr>
            <a:spLocks noGrp="1"/>
          </p:cNvSpPr>
          <p:nvPr>
            <p:ph sz="quarter" idx="1"/>
          </p:nvPr>
        </p:nvSpPr>
        <p:spPr/>
        <p:txBody>
          <a:bodyPr/>
          <a:lstStyle/>
          <a:p>
            <a:r>
              <a:rPr lang="en-US" dirty="0" smtClean="0"/>
              <a:t>“Because its good for them…</a:t>
            </a:r>
          </a:p>
          <a:p>
            <a:pPr marL="45720" indent="0">
              <a:buNone/>
            </a:pPr>
            <a:r>
              <a:rPr lang="en-US" dirty="0" smtClean="0"/>
              <a:t>      … does not mean they will eat it.”</a:t>
            </a:r>
            <a:endParaRPr lang="en-US" dirty="0"/>
          </a:p>
        </p:txBody>
      </p:sp>
      <p:pic>
        <p:nvPicPr>
          <p:cNvPr id="3074" name="Picture 2" descr="http://www.southasian.com/wp-content/uploads/2012/11/brocco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003582"/>
            <a:ext cx="6242050" cy="312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7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000" dirty="0" smtClean="0"/>
              <a:t>“The Law of the Buffalo Bridle”</a:t>
            </a:r>
            <a:endParaRPr lang="en-US" sz="4000" dirty="0"/>
          </a:p>
        </p:txBody>
      </p:sp>
      <p:sp>
        <p:nvSpPr>
          <p:cNvPr id="9" name="Content Placeholder 8"/>
          <p:cNvSpPr>
            <a:spLocks noGrp="1"/>
          </p:cNvSpPr>
          <p:nvPr>
            <p:ph sz="quarter" idx="1"/>
          </p:nvPr>
        </p:nvSpPr>
        <p:spPr/>
        <p:txBody>
          <a:bodyPr>
            <a:normAutofit/>
          </a:bodyPr>
          <a:lstStyle/>
          <a:p>
            <a:pPr marL="0" indent="0" algn="ctr">
              <a:buNone/>
            </a:pPr>
            <a:r>
              <a:rPr lang="en-US" sz="3200" dirty="0" smtClean="0"/>
              <a:t>“You can make a buffalo go anywhere you want him to go… as long as he already wants to go there.”</a:t>
            </a:r>
            <a:endParaRPr lang="en-US" sz="3200" dirty="0"/>
          </a:p>
        </p:txBody>
      </p:sp>
      <p:sp>
        <p:nvSpPr>
          <p:cNvPr id="5" name="Date Placeholder 4"/>
          <p:cNvSpPr>
            <a:spLocks noGrp="1"/>
          </p:cNvSpPr>
          <p:nvPr>
            <p:ph type="dt" sz="half" idx="10"/>
          </p:nvPr>
        </p:nvSpPr>
        <p:spPr/>
        <p:txBody>
          <a:bodyPr/>
          <a:lstStyle/>
          <a:p>
            <a:pPr>
              <a:defRPr/>
            </a:pPr>
            <a:fld id="{038BF659-E14F-4D5B-8D4A-DAB371229C84}" type="datetime1">
              <a:rPr lang="en-US" smtClean="0"/>
              <a:t>7/18/2016</a:t>
            </a:fld>
            <a:endParaRPr lang="en-US" dirty="0"/>
          </a:p>
        </p:txBody>
      </p:sp>
      <p:sp>
        <p:nvSpPr>
          <p:cNvPr id="7" name="Footer Placeholder 6"/>
          <p:cNvSpPr>
            <a:spLocks noGrp="1"/>
          </p:cNvSpPr>
          <p:nvPr>
            <p:ph type="ftr" sz="quarter" idx="11"/>
          </p:nvPr>
        </p:nvSpPr>
        <p:spPr/>
        <p:txBody>
          <a:bodyPr/>
          <a:lstStyle/>
          <a:p>
            <a:pPr>
              <a:defRPr/>
            </a:pPr>
            <a:r>
              <a:rPr lang="en-US" smtClean="0"/>
              <a:t>Small Parish Forum 2015</a:t>
            </a:r>
            <a:endParaRPr lang="en-US" i="1" dirty="0"/>
          </a:p>
        </p:txBody>
      </p:sp>
      <p:sp>
        <p:nvSpPr>
          <p:cNvPr id="6" name="Slide Number Placeholder 5"/>
          <p:cNvSpPr>
            <a:spLocks noGrp="1"/>
          </p:cNvSpPr>
          <p:nvPr>
            <p:ph type="sldNum" sz="quarter" idx="12"/>
          </p:nvPr>
        </p:nvSpPr>
        <p:spPr/>
        <p:txBody>
          <a:bodyPr>
            <a:normAutofit fontScale="85000" lnSpcReduction="20000"/>
          </a:bodyPr>
          <a:lstStyle/>
          <a:p>
            <a:pPr>
              <a:defRPr/>
            </a:pPr>
            <a:fld id="{C399B24A-D8AA-4770-8BA7-A886C7B79DDF}" type="slidenum">
              <a:rPr lang="en-US" smtClean="0"/>
              <a:pPr>
                <a:defRPr/>
              </a:pPr>
              <a:t>7</a:t>
            </a:fld>
            <a:endParaRPr lang="en-US"/>
          </a:p>
        </p:txBody>
      </p:sp>
      <p:pic>
        <p:nvPicPr>
          <p:cNvPr id="54274" name="Picture 2" descr="http://farm9.staticflickr.com/8238/8445297598_a7f86e3e46_h.jpg"/>
          <p:cNvPicPr>
            <a:picLocks noChangeAspect="1" noChangeArrowheads="1"/>
          </p:cNvPicPr>
          <p:nvPr/>
        </p:nvPicPr>
        <p:blipFill>
          <a:blip r:embed="rId2" cstate="print"/>
          <a:srcRect/>
          <a:stretch>
            <a:fillRect/>
          </a:stretch>
        </p:blipFill>
        <p:spPr bwMode="auto">
          <a:xfrm>
            <a:off x="2286000" y="3294554"/>
            <a:ext cx="4191000" cy="2783517"/>
          </a:xfrm>
          <a:prstGeom prst="rect">
            <a:avLst/>
          </a:prstGeom>
          <a:noFill/>
        </p:spPr>
      </p:pic>
    </p:spTree>
    <p:extLst>
      <p:ext uri="{BB962C8B-B14F-4D97-AF65-F5344CB8AC3E}">
        <p14:creationId xmlns:p14="http://schemas.microsoft.com/office/powerpoint/2010/main" val="134977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 for Change</a:t>
            </a:r>
            <a:endParaRPr lang="en-US" dirty="0"/>
          </a:p>
        </p:txBody>
      </p:sp>
      <p:sp>
        <p:nvSpPr>
          <p:cNvPr id="3" name="Date Placeholder 2"/>
          <p:cNvSpPr>
            <a:spLocks noGrp="1"/>
          </p:cNvSpPr>
          <p:nvPr>
            <p:ph type="dt" sz="half" idx="10"/>
          </p:nvPr>
        </p:nvSpPr>
        <p:spPr/>
        <p:txBody>
          <a:bodyPr/>
          <a:lstStyle/>
          <a:p>
            <a:fld id="{FDCA53B8-A824-463A-A695-9DD5A03BFB2F}" type="datetime1">
              <a:rPr lang="en-US" smtClean="0"/>
              <a:t>7/18/2016</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a:p>
        </p:txBody>
      </p:sp>
      <p:sp>
        <p:nvSpPr>
          <p:cNvPr id="5" name="Slide Number Placeholder 4"/>
          <p:cNvSpPr>
            <a:spLocks noGrp="1"/>
          </p:cNvSpPr>
          <p:nvPr>
            <p:ph type="sldNum" sz="quarter" idx="12"/>
          </p:nvPr>
        </p:nvSpPr>
        <p:spPr/>
        <p:txBody>
          <a:bodyPr/>
          <a:lstStyle/>
          <a:p>
            <a:fld id="{BEF3E748-253C-4F7A-89FB-10830C25F376}" type="slidenum">
              <a:rPr lang="en-US" smtClean="0"/>
              <a:pPr/>
              <a:t>8</a:t>
            </a:fld>
            <a:endParaRPr lang="en-US"/>
          </a:p>
        </p:txBody>
      </p:sp>
      <p:sp>
        <p:nvSpPr>
          <p:cNvPr id="6" name="Content Placeholder 5"/>
          <p:cNvSpPr>
            <a:spLocks noGrp="1"/>
          </p:cNvSpPr>
          <p:nvPr>
            <p:ph sz="quarter" idx="1"/>
          </p:nvPr>
        </p:nvSpPr>
        <p:spPr/>
        <p:txBody>
          <a:bodyPr>
            <a:normAutofit fontScale="92500" lnSpcReduction="20000"/>
          </a:bodyPr>
          <a:lstStyle/>
          <a:p>
            <a:pPr marL="0" indent="0">
              <a:buNone/>
            </a:pPr>
            <a:r>
              <a:rPr lang="en-US" dirty="0" smtClean="0"/>
              <a:t>People must believe </a:t>
            </a:r>
          </a:p>
          <a:p>
            <a:r>
              <a:rPr lang="en-US" dirty="0" smtClean="0"/>
              <a:t>that the parish has (an important) problem/ opportunity</a:t>
            </a:r>
          </a:p>
          <a:p>
            <a:r>
              <a:rPr lang="en-US" dirty="0" smtClean="0"/>
              <a:t>Want to solve it (desire benefits of solution) ; </a:t>
            </a:r>
          </a:p>
          <a:p>
            <a:r>
              <a:rPr lang="en-US" dirty="0"/>
              <a:t>N</a:t>
            </a:r>
            <a:r>
              <a:rPr lang="en-US" dirty="0" smtClean="0"/>
              <a:t>o big negatives will result</a:t>
            </a:r>
          </a:p>
          <a:p>
            <a:r>
              <a:rPr lang="en-US" dirty="0" smtClean="0"/>
              <a:t>The problem can be solved/ addressed (others have done it)</a:t>
            </a:r>
          </a:p>
          <a:p>
            <a:r>
              <a:rPr lang="en-US" dirty="0" smtClean="0"/>
              <a:t>We have the resources/capability to address it</a:t>
            </a:r>
          </a:p>
          <a:p>
            <a:r>
              <a:rPr lang="en-US" dirty="0" smtClean="0"/>
              <a:t>The world (context) is </a:t>
            </a:r>
            <a:r>
              <a:rPr lang="en-US" i="1" dirty="0" smtClean="0"/>
              <a:t>not</a:t>
            </a:r>
            <a:r>
              <a:rPr lang="en-US" dirty="0" smtClean="0"/>
              <a:t> against us</a:t>
            </a:r>
          </a:p>
          <a:p>
            <a:r>
              <a:rPr lang="en-US" dirty="0" smtClean="0"/>
              <a:t>We have a clear agreed upon vision of what we’re trying to do.</a:t>
            </a:r>
          </a:p>
          <a:p>
            <a:endParaRPr lang="en-US" dirty="0"/>
          </a:p>
        </p:txBody>
      </p:sp>
    </p:spTree>
    <p:extLst>
      <p:ext uri="{BB962C8B-B14F-4D97-AF65-F5344CB8AC3E}">
        <p14:creationId xmlns:p14="http://schemas.microsoft.com/office/powerpoint/2010/main" val="962253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Date Placeholder 2"/>
          <p:cNvSpPr>
            <a:spLocks noGrp="1"/>
          </p:cNvSpPr>
          <p:nvPr>
            <p:ph type="dt" sz="half" idx="10"/>
          </p:nvPr>
        </p:nvSpPr>
        <p:spPr/>
        <p:txBody>
          <a:bodyPr/>
          <a:lstStyle/>
          <a:p>
            <a:fld id="{9B35DA19-BB73-41A0-9EB8-FBF5E8CD0321}" type="datetime1">
              <a:rPr lang="en-US" smtClean="0"/>
              <a:t>7/18/2016</a:t>
            </a:fld>
            <a:endParaRPr lang="en-US"/>
          </a:p>
        </p:txBody>
      </p:sp>
      <p:sp>
        <p:nvSpPr>
          <p:cNvPr id="4" name="Footer Placeholder 3"/>
          <p:cNvSpPr>
            <a:spLocks noGrp="1"/>
          </p:cNvSpPr>
          <p:nvPr>
            <p:ph type="ftr" sz="quarter" idx="11"/>
          </p:nvPr>
        </p:nvSpPr>
        <p:spPr/>
        <p:txBody>
          <a:bodyPr/>
          <a:lstStyle/>
          <a:p>
            <a:r>
              <a:rPr lang="en-US" smtClean="0"/>
              <a:t>Small Parish Forum 2015</a:t>
            </a:r>
            <a:endParaRPr lang="en-US" dirty="0"/>
          </a:p>
        </p:txBody>
      </p:sp>
      <p:sp>
        <p:nvSpPr>
          <p:cNvPr id="5" name="Slide Number Placeholder 4"/>
          <p:cNvSpPr>
            <a:spLocks noGrp="1"/>
          </p:cNvSpPr>
          <p:nvPr>
            <p:ph type="sldNum" sz="quarter" idx="12"/>
          </p:nvPr>
        </p:nvSpPr>
        <p:spPr/>
        <p:txBody>
          <a:bodyPr/>
          <a:lstStyle/>
          <a:p>
            <a:fld id="{BEF3E748-253C-4F7A-89FB-10830C25F376}" type="slidenum">
              <a:rPr lang="en-US" smtClean="0"/>
              <a:pPr/>
              <a:t>9</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92275" y="1600200"/>
            <a:ext cx="5994400" cy="4495800"/>
          </a:xfrm>
        </p:spPr>
      </p:pic>
    </p:spTree>
    <p:extLst>
      <p:ext uri="{BB962C8B-B14F-4D97-AF65-F5344CB8AC3E}">
        <p14:creationId xmlns:p14="http://schemas.microsoft.com/office/powerpoint/2010/main" val="18002184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183203</TotalTime>
  <Words>1168</Words>
  <Application>Microsoft Office PowerPoint</Application>
  <PresentationFormat>On-screen Show (4:3)</PresentationFormat>
  <Paragraphs>216</Paragraphs>
  <Slides>19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Cambria</vt:lpstr>
      <vt:lpstr>Century Gothic</vt:lpstr>
      <vt:lpstr>Garamond</vt:lpstr>
      <vt:lpstr>Times New Roman</vt:lpstr>
      <vt:lpstr>Tw Cen MT</vt:lpstr>
      <vt:lpstr>Verdana</vt:lpstr>
      <vt:lpstr>Wingdings</vt:lpstr>
      <vt:lpstr>Wingdings 2</vt:lpstr>
      <vt:lpstr>Median</vt:lpstr>
      <vt:lpstr>Closing Session</vt:lpstr>
      <vt:lpstr>“Any Parish Can Become Vibrant…</vt:lpstr>
      <vt:lpstr>Little Parishes (Engines) that Could …Conferences Help</vt:lpstr>
      <vt:lpstr>Adopting a New “Paradigm”</vt:lpstr>
      <vt:lpstr>Parishes Can Become More Vibrant Excerpt from Parish Warden Report</vt:lpstr>
      <vt:lpstr>Broccoli Effect</vt:lpstr>
      <vt:lpstr>“The Law of the Buffalo Bridle”</vt:lpstr>
      <vt:lpstr>Prerequisites for Change</vt:lpstr>
      <vt:lpstr>Motivation</vt:lpstr>
      <vt:lpstr>Motivation is Critical</vt:lpstr>
      <vt:lpstr>PowerPoint Presentation</vt:lpstr>
      <vt:lpstr>PowerPoint Presentation</vt:lpstr>
      <vt:lpstr>PowerPoint Presentation</vt:lpstr>
      <vt:lpstr>Unfreezing Mechanisms</vt:lpstr>
      <vt:lpstr>Change Mechanisms/Catalysts</vt:lpstr>
      <vt:lpstr>Tactics to Help with Change, Denial &amp; Resistance</vt:lpstr>
      <vt:lpstr>Anchoring Mechanisms</vt:lpstr>
      <vt:lpstr>See - Feel - Change</vt:lpstr>
      <vt:lpstr>Drivers of Growth are Under Your Control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Kormos</dc:creator>
  <cp:lastModifiedBy>Joe Kormos</cp:lastModifiedBy>
  <cp:revision>593</cp:revision>
  <cp:lastPrinted>2016-07-11T19:33:20Z</cp:lastPrinted>
  <dcterms:created xsi:type="dcterms:W3CDTF">2010-12-21T18:46:20Z</dcterms:created>
  <dcterms:modified xsi:type="dcterms:W3CDTF">2016-07-18T16:17:12Z</dcterms:modified>
</cp:coreProperties>
</file>