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handoutMasterIdLst>
    <p:handoutMasterId r:id="rId48"/>
  </p:handoutMasterIdLst>
  <p:sldIdLst>
    <p:sldId id="512" r:id="rId2"/>
    <p:sldId id="499" r:id="rId3"/>
    <p:sldId id="712" r:id="rId4"/>
    <p:sldId id="681" r:id="rId5"/>
    <p:sldId id="682" r:id="rId6"/>
    <p:sldId id="514" r:id="rId7"/>
    <p:sldId id="559" r:id="rId8"/>
    <p:sldId id="519" r:id="rId9"/>
    <p:sldId id="725" r:id="rId10"/>
    <p:sldId id="726" r:id="rId11"/>
    <p:sldId id="686" r:id="rId12"/>
    <p:sldId id="687" r:id="rId13"/>
    <p:sldId id="507" r:id="rId14"/>
    <p:sldId id="683" r:id="rId15"/>
    <p:sldId id="698" r:id="rId16"/>
    <p:sldId id="689" r:id="rId17"/>
    <p:sldId id="560" r:id="rId18"/>
    <p:sldId id="576" r:id="rId19"/>
    <p:sldId id="728" r:id="rId20"/>
    <p:sldId id="729" r:id="rId21"/>
    <p:sldId id="508" r:id="rId22"/>
    <p:sldId id="674" r:id="rId23"/>
    <p:sldId id="731" r:id="rId24"/>
    <p:sldId id="736" r:id="rId25"/>
    <p:sldId id="719" r:id="rId26"/>
    <p:sldId id="740" r:id="rId27"/>
    <p:sldId id="739" r:id="rId28"/>
    <p:sldId id="676" r:id="rId29"/>
    <p:sldId id="695" r:id="rId30"/>
    <p:sldId id="677" r:id="rId31"/>
    <p:sldId id="734" r:id="rId32"/>
    <p:sldId id="561" r:id="rId33"/>
    <p:sldId id="562" r:id="rId34"/>
    <p:sldId id="721" r:id="rId35"/>
    <p:sldId id="722" r:id="rId36"/>
    <p:sldId id="735" r:id="rId37"/>
    <p:sldId id="715" r:id="rId38"/>
    <p:sldId id="610" r:id="rId39"/>
    <p:sldId id="694" r:id="rId40"/>
    <p:sldId id="529" r:id="rId41"/>
    <p:sldId id="530" r:id="rId42"/>
    <p:sldId id="531" r:id="rId43"/>
    <p:sldId id="532" r:id="rId44"/>
    <p:sldId id="528" r:id="rId45"/>
    <p:sldId id="737" r:id="rId46"/>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57F"/>
    <a:srgbClr val="00B050"/>
    <a:srgbClr val="E67300"/>
    <a:srgbClr val="CC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7" autoAdjust="0"/>
    <p:restoredTop sz="94424" autoAdjust="0"/>
  </p:normalViewPr>
  <p:slideViewPr>
    <p:cSldViewPr showGuides="1">
      <p:cViewPr>
        <p:scale>
          <a:sx n="80" d="100"/>
          <a:sy n="80" d="100"/>
        </p:scale>
        <p:origin x="390" y="-216"/>
      </p:cViewPr>
      <p:guideLst>
        <p:guide orient="horz" pos="4224"/>
        <p:guide/>
      </p:guideLst>
    </p:cSldViewPr>
  </p:slideViewPr>
  <p:outlineViewPr>
    <p:cViewPr>
      <p:scale>
        <a:sx n="33" d="100"/>
        <a:sy n="33" d="100"/>
      </p:scale>
      <p:origin x="0" y="-13266"/>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C23DC-BE2D-4044-B91D-9C3DFD700EF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F522C57D-2307-42BE-8640-2E029A38A62F}">
      <dgm:prSet phldrT="[Text]"/>
      <dgm:spPr>
        <a:solidFill>
          <a:schemeClr val="bg2"/>
        </a:solidFill>
      </dgm:spPr>
      <dgm:t>
        <a:bodyPr/>
        <a:lstStyle/>
        <a:p>
          <a:r>
            <a:rPr lang="en-US" b="1" dirty="0" smtClean="0"/>
            <a:t>Their Fellowship</a:t>
          </a:r>
          <a:r>
            <a:rPr lang="en-US" dirty="0" smtClean="0"/>
            <a:t> </a:t>
          </a:r>
          <a:endParaRPr lang="en-US" dirty="0"/>
        </a:p>
      </dgm:t>
    </dgm:pt>
    <dgm:pt modelId="{8EA03B74-2280-4493-B9E0-B0C183892123}" type="parTrans" cxnId="{D7281151-CE1E-499A-BDB2-DE069EDA1D25}">
      <dgm:prSet/>
      <dgm:spPr/>
      <dgm:t>
        <a:bodyPr/>
        <a:lstStyle/>
        <a:p>
          <a:endParaRPr lang="en-US"/>
        </a:p>
      </dgm:t>
    </dgm:pt>
    <dgm:pt modelId="{471BBD94-9624-4B92-9FBD-1C70237AB8ED}" type="sibTrans" cxnId="{D7281151-CE1E-499A-BDB2-DE069EDA1D25}">
      <dgm:prSet/>
      <dgm:spPr/>
      <dgm:t>
        <a:bodyPr/>
        <a:lstStyle/>
        <a:p>
          <a:endParaRPr lang="en-US"/>
        </a:p>
      </dgm:t>
    </dgm:pt>
    <dgm:pt modelId="{610E017E-377C-48A1-AEA2-5541FA0FFFC8}">
      <dgm:prSet/>
      <dgm:spPr/>
      <dgm:t>
        <a:bodyPr/>
        <a:lstStyle/>
        <a:p>
          <a:r>
            <a:rPr lang="en-US" dirty="0" smtClean="0">
              <a:solidFill>
                <a:schemeClr val="tx1"/>
              </a:solidFill>
            </a:rPr>
            <a:t>Rich &amp; poor</a:t>
          </a:r>
        </a:p>
      </dgm:t>
    </dgm:pt>
    <dgm:pt modelId="{BC39A0C3-912F-4768-B166-B48677636829}" type="parTrans" cxnId="{3BBE1219-C1FD-4B7B-9473-FAADC5498BE5}">
      <dgm:prSet/>
      <dgm:spPr/>
      <dgm:t>
        <a:bodyPr/>
        <a:lstStyle/>
        <a:p>
          <a:endParaRPr lang="en-US"/>
        </a:p>
      </dgm:t>
    </dgm:pt>
    <dgm:pt modelId="{4DD83F73-57B9-4B10-A4D0-7F7B3C1EDFC3}" type="sibTrans" cxnId="{3BBE1219-C1FD-4B7B-9473-FAADC5498BE5}">
      <dgm:prSet/>
      <dgm:spPr/>
      <dgm:t>
        <a:bodyPr/>
        <a:lstStyle/>
        <a:p>
          <a:endParaRPr lang="en-US"/>
        </a:p>
      </dgm:t>
    </dgm:pt>
    <dgm:pt modelId="{5E08132A-9742-4E89-A7BA-000A1E51B498}">
      <dgm:prSet/>
      <dgm:spPr/>
      <dgm:t>
        <a:bodyPr/>
        <a:lstStyle/>
        <a:p>
          <a:r>
            <a:rPr lang="en-US" dirty="0" smtClean="0">
              <a:solidFill>
                <a:schemeClr val="tx1"/>
              </a:solidFill>
            </a:rPr>
            <a:t>Slaves &amp;  aristocrats </a:t>
          </a:r>
        </a:p>
      </dgm:t>
    </dgm:pt>
    <dgm:pt modelId="{01BF8C22-FB3B-4FD3-B1E8-FE791526E75D}" type="parTrans" cxnId="{78B428A5-4991-4B06-8A1D-6D99FA00FC62}">
      <dgm:prSet/>
      <dgm:spPr/>
      <dgm:t>
        <a:bodyPr/>
        <a:lstStyle/>
        <a:p>
          <a:endParaRPr lang="en-US"/>
        </a:p>
      </dgm:t>
    </dgm:pt>
    <dgm:pt modelId="{FDCFBAA7-ACC1-4CD1-9E49-19974DC2C431}" type="sibTrans" cxnId="{78B428A5-4991-4B06-8A1D-6D99FA00FC62}">
      <dgm:prSet/>
      <dgm:spPr/>
      <dgm:t>
        <a:bodyPr/>
        <a:lstStyle/>
        <a:p>
          <a:endParaRPr lang="en-US"/>
        </a:p>
      </dgm:t>
    </dgm:pt>
    <dgm:pt modelId="{79657369-7DB8-4B10-93AD-BBFF46E876BC}">
      <dgm:prSet/>
      <dgm:spPr/>
      <dgm:t>
        <a:bodyPr/>
        <a:lstStyle/>
        <a:p>
          <a:r>
            <a:rPr lang="en-US" dirty="0" smtClean="0">
              <a:solidFill>
                <a:schemeClr val="tx1"/>
              </a:solidFill>
            </a:rPr>
            <a:t>Special consideration for lowly, sick needy; </a:t>
          </a:r>
        </a:p>
      </dgm:t>
    </dgm:pt>
    <dgm:pt modelId="{68332F17-93C0-481F-B8A3-BF39834DDAEA}" type="parTrans" cxnId="{E53B4649-6307-4E81-BE74-62BAC8723CF4}">
      <dgm:prSet/>
      <dgm:spPr/>
      <dgm:t>
        <a:bodyPr/>
        <a:lstStyle/>
        <a:p>
          <a:endParaRPr lang="en-US"/>
        </a:p>
      </dgm:t>
    </dgm:pt>
    <dgm:pt modelId="{5BDC66FC-6312-42DE-A4F6-96F24B3AFE77}" type="sibTrans" cxnId="{E53B4649-6307-4E81-BE74-62BAC8723CF4}">
      <dgm:prSet/>
      <dgm:spPr/>
      <dgm:t>
        <a:bodyPr/>
        <a:lstStyle/>
        <a:p>
          <a:endParaRPr lang="en-US"/>
        </a:p>
      </dgm:t>
    </dgm:pt>
    <dgm:pt modelId="{EE6036BA-8559-4C38-90C7-C286D771AB10}">
      <dgm:prSet/>
      <dgm:spPr/>
      <dgm:t>
        <a:bodyPr/>
        <a:lstStyle/>
        <a:p>
          <a:r>
            <a:rPr lang="en-US" dirty="0" smtClean="0">
              <a:solidFill>
                <a:schemeClr val="tx1"/>
              </a:solidFill>
            </a:rPr>
            <a:t>Contributions: Voluntary &amp; proportionate </a:t>
          </a:r>
        </a:p>
      </dgm:t>
    </dgm:pt>
    <dgm:pt modelId="{0C88CE8B-EE77-45F5-B656-26C360F28221}" type="parTrans" cxnId="{31A76454-9A2F-4378-92E1-D9678772DAB2}">
      <dgm:prSet/>
      <dgm:spPr/>
      <dgm:t>
        <a:bodyPr/>
        <a:lstStyle/>
        <a:p>
          <a:endParaRPr lang="en-US"/>
        </a:p>
      </dgm:t>
    </dgm:pt>
    <dgm:pt modelId="{A2361B5B-F5A8-406B-B6E9-FB202F1FE327}" type="sibTrans" cxnId="{31A76454-9A2F-4378-92E1-D9678772DAB2}">
      <dgm:prSet/>
      <dgm:spPr/>
      <dgm:t>
        <a:bodyPr/>
        <a:lstStyle/>
        <a:p>
          <a:endParaRPr lang="en-US"/>
        </a:p>
      </dgm:t>
    </dgm:pt>
    <dgm:pt modelId="{17867155-5715-409B-9893-B806031A4035}">
      <dgm:prSet/>
      <dgm:spPr>
        <a:solidFill>
          <a:schemeClr val="bg2"/>
        </a:solidFill>
      </dgm:spPr>
      <dgm:t>
        <a:bodyPr/>
        <a:lstStyle/>
        <a:p>
          <a:r>
            <a:rPr lang="en-US" b="1" dirty="0" smtClean="0"/>
            <a:t>Their Joy</a:t>
          </a:r>
          <a:endParaRPr lang="en-US" dirty="0" smtClean="0"/>
        </a:p>
      </dgm:t>
    </dgm:pt>
    <dgm:pt modelId="{18A23866-A647-4DA1-B743-E760DF4B5BBC}" type="parTrans" cxnId="{1227CEBE-BA8A-441B-A26B-96A6787F71ED}">
      <dgm:prSet/>
      <dgm:spPr/>
      <dgm:t>
        <a:bodyPr/>
        <a:lstStyle/>
        <a:p>
          <a:endParaRPr lang="en-US"/>
        </a:p>
      </dgm:t>
    </dgm:pt>
    <dgm:pt modelId="{83F8DE8E-8429-4E5B-8DAD-1766056832EF}" type="sibTrans" cxnId="{1227CEBE-BA8A-441B-A26B-96A6787F71ED}">
      <dgm:prSet/>
      <dgm:spPr/>
      <dgm:t>
        <a:bodyPr/>
        <a:lstStyle/>
        <a:p>
          <a:endParaRPr lang="en-US"/>
        </a:p>
      </dgm:t>
    </dgm:pt>
    <dgm:pt modelId="{ED618DA1-D36E-40B6-A5D4-156BEB5A3B43}">
      <dgm:prSet/>
      <dgm:spPr/>
      <dgm:t>
        <a:bodyPr/>
        <a:lstStyle/>
        <a:p>
          <a:r>
            <a:rPr lang="en-US" dirty="0" smtClean="0">
              <a:solidFill>
                <a:schemeClr val="tx1"/>
              </a:solidFill>
            </a:rPr>
            <a:t>This new faith did not make them miserable. </a:t>
          </a:r>
        </a:p>
      </dgm:t>
    </dgm:pt>
    <dgm:pt modelId="{C7761AF4-D192-4A47-93F5-BB0C059F2977}" type="parTrans" cxnId="{936273CC-151B-47B8-BDF8-4F9D9790F982}">
      <dgm:prSet/>
      <dgm:spPr/>
      <dgm:t>
        <a:bodyPr/>
        <a:lstStyle/>
        <a:p>
          <a:endParaRPr lang="en-US"/>
        </a:p>
      </dgm:t>
    </dgm:pt>
    <dgm:pt modelId="{2FEB4129-6AC3-464B-BF97-0E6D54827EF3}" type="sibTrans" cxnId="{936273CC-151B-47B8-BDF8-4F9D9790F982}">
      <dgm:prSet/>
      <dgm:spPr/>
      <dgm:t>
        <a:bodyPr/>
        <a:lstStyle/>
        <a:p>
          <a:endParaRPr lang="en-US"/>
        </a:p>
      </dgm:t>
    </dgm:pt>
    <dgm:pt modelId="{84366BBB-9013-47FA-9A64-D15E36FB300F}">
      <dgm:prSet/>
      <dgm:spPr/>
      <dgm:t>
        <a:bodyPr/>
        <a:lstStyle/>
        <a:p>
          <a:r>
            <a:rPr lang="en-US" dirty="0" smtClean="0">
              <a:solidFill>
                <a:schemeClr val="tx1"/>
              </a:solidFill>
            </a:rPr>
            <a:t>Jesus  promised His joy as a permanent possession of the church. Can’t be taken away.</a:t>
          </a:r>
        </a:p>
      </dgm:t>
    </dgm:pt>
    <dgm:pt modelId="{29B5B6DD-ECFA-4786-9AC8-754D21B5CD11}" type="parTrans" cxnId="{70D6177E-E64E-48F9-832C-C5657B4A18B9}">
      <dgm:prSet/>
      <dgm:spPr/>
      <dgm:t>
        <a:bodyPr/>
        <a:lstStyle/>
        <a:p>
          <a:endParaRPr lang="en-US"/>
        </a:p>
      </dgm:t>
    </dgm:pt>
    <dgm:pt modelId="{B1B52411-5733-4B62-99E7-4FE208CC03AC}" type="sibTrans" cxnId="{70D6177E-E64E-48F9-832C-C5657B4A18B9}">
      <dgm:prSet/>
      <dgm:spPr/>
      <dgm:t>
        <a:bodyPr/>
        <a:lstStyle/>
        <a:p>
          <a:endParaRPr lang="en-US"/>
        </a:p>
      </dgm:t>
    </dgm:pt>
    <dgm:pt modelId="{4468809F-3C7B-4E3C-8902-8426CFC0963C}">
      <dgm:prSet/>
      <dgm:spPr>
        <a:solidFill>
          <a:schemeClr val="bg2"/>
        </a:solidFill>
      </dgm:spPr>
      <dgm:t>
        <a:bodyPr/>
        <a:lstStyle/>
        <a:p>
          <a:r>
            <a:rPr lang="en-US" b="1" dirty="0" smtClean="0"/>
            <a:t>Their Transformed Character</a:t>
          </a:r>
          <a:endParaRPr lang="en-US" dirty="0" smtClean="0"/>
        </a:p>
      </dgm:t>
    </dgm:pt>
    <dgm:pt modelId="{2C5F9F86-E8EF-475A-92FF-8D1F5EA7B8D1}" type="parTrans" cxnId="{A602B77F-8301-456C-A7B4-61210FE61050}">
      <dgm:prSet/>
      <dgm:spPr/>
      <dgm:t>
        <a:bodyPr/>
        <a:lstStyle/>
        <a:p>
          <a:endParaRPr lang="en-US"/>
        </a:p>
      </dgm:t>
    </dgm:pt>
    <dgm:pt modelId="{69FEB340-D0D6-4A35-A390-7FF5DE8EF758}" type="sibTrans" cxnId="{A602B77F-8301-456C-A7B4-61210FE61050}">
      <dgm:prSet/>
      <dgm:spPr/>
      <dgm:t>
        <a:bodyPr/>
        <a:lstStyle/>
        <a:p>
          <a:endParaRPr lang="en-US"/>
        </a:p>
      </dgm:t>
    </dgm:pt>
    <dgm:pt modelId="{1EFBAD38-430E-47E7-BD10-D5406A1E138F}">
      <dgm:prSet/>
      <dgm:spPr/>
      <dgm:t>
        <a:bodyPr/>
        <a:lstStyle/>
        <a:p>
          <a:r>
            <a:rPr lang="en-US" dirty="0" smtClean="0">
              <a:solidFill>
                <a:schemeClr val="tx1"/>
              </a:solidFill>
            </a:rPr>
            <a:t>Chastity</a:t>
          </a:r>
        </a:p>
      </dgm:t>
    </dgm:pt>
    <dgm:pt modelId="{DFEC27D9-B861-4942-B7CF-EA9010BD4260}" type="parTrans" cxnId="{007A2CFF-5DBD-405E-A3C9-CBB55EC2C558}">
      <dgm:prSet/>
      <dgm:spPr/>
      <dgm:t>
        <a:bodyPr/>
        <a:lstStyle/>
        <a:p>
          <a:endParaRPr lang="en-US"/>
        </a:p>
      </dgm:t>
    </dgm:pt>
    <dgm:pt modelId="{2C4BE3FF-E925-4E4C-847F-E5BBA687C940}" type="sibTrans" cxnId="{007A2CFF-5DBD-405E-A3C9-CBB55EC2C558}">
      <dgm:prSet/>
      <dgm:spPr/>
      <dgm:t>
        <a:bodyPr/>
        <a:lstStyle/>
        <a:p>
          <a:endParaRPr lang="en-US"/>
        </a:p>
      </dgm:t>
    </dgm:pt>
    <dgm:pt modelId="{D5E7A3DD-7A81-4338-A101-61AF664164BD}">
      <dgm:prSet/>
      <dgm:spPr/>
      <dgm:t>
        <a:bodyPr/>
        <a:lstStyle/>
        <a:p>
          <a:r>
            <a:rPr lang="en-US" dirty="0" smtClean="0">
              <a:solidFill>
                <a:schemeClr val="tx1"/>
              </a:solidFill>
            </a:rPr>
            <a:t>Hatred of cruelty</a:t>
          </a:r>
        </a:p>
      </dgm:t>
    </dgm:pt>
    <dgm:pt modelId="{BD302028-340B-426C-BEDA-88CFD91597CC}" type="parTrans" cxnId="{B3995D5A-CEDF-4B51-840F-76892FD16B07}">
      <dgm:prSet/>
      <dgm:spPr/>
      <dgm:t>
        <a:bodyPr/>
        <a:lstStyle/>
        <a:p>
          <a:endParaRPr lang="en-US"/>
        </a:p>
      </dgm:t>
    </dgm:pt>
    <dgm:pt modelId="{51B4EE10-9502-42AF-90D8-2CFEE893D3B5}" type="sibTrans" cxnId="{B3995D5A-CEDF-4B51-840F-76892FD16B07}">
      <dgm:prSet/>
      <dgm:spPr/>
      <dgm:t>
        <a:bodyPr/>
        <a:lstStyle/>
        <a:p>
          <a:endParaRPr lang="en-US"/>
        </a:p>
      </dgm:t>
    </dgm:pt>
    <dgm:pt modelId="{02290CB5-C928-4186-A8AA-DDA36A612DD4}">
      <dgm:prSet/>
      <dgm:spPr/>
      <dgm:t>
        <a:bodyPr/>
        <a:lstStyle/>
        <a:p>
          <a:r>
            <a:rPr lang="en-US" dirty="0" smtClean="0">
              <a:solidFill>
                <a:schemeClr val="tx1"/>
              </a:solidFill>
            </a:rPr>
            <a:t>Holy living – Christ likeness of life</a:t>
          </a:r>
        </a:p>
      </dgm:t>
    </dgm:pt>
    <dgm:pt modelId="{865B4E25-3821-41A0-AFEB-6044711B04AB}" type="parTrans" cxnId="{B5DE56E5-E377-4BC9-AA21-A402B4F377C1}">
      <dgm:prSet/>
      <dgm:spPr/>
      <dgm:t>
        <a:bodyPr/>
        <a:lstStyle/>
        <a:p>
          <a:endParaRPr lang="en-US"/>
        </a:p>
      </dgm:t>
    </dgm:pt>
    <dgm:pt modelId="{ABBE18AF-3588-4901-AE3A-07D61762C084}" type="sibTrans" cxnId="{B5DE56E5-E377-4BC9-AA21-A402B4F377C1}">
      <dgm:prSet/>
      <dgm:spPr/>
      <dgm:t>
        <a:bodyPr/>
        <a:lstStyle/>
        <a:p>
          <a:endParaRPr lang="en-US"/>
        </a:p>
      </dgm:t>
    </dgm:pt>
    <dgm:pt modelId="{5A2EBBAE-B407-4C94-B69A-9F2BB53EB031}">
      <dgm:prSet/>
      <dgm:spPr>
        <a:solidFill>
          <a:schemeClr val="bg2"/>
        </a:solidFill>
      </dgm:spPr>
      <dgm:t>
        <a:bodyPr/>
        <a:lstStyle/>
        <a:p>
          <a:r>
            <a:rPr lang="en-US" b="1" dirty="0" smtClean="0"/>
            <a:t>Their Power</a:t>
          </a:r>
          <a:r>
            <a:rPr lang="en-US" dirty="0" smtClean="0"/>
            <a:t> </a:t>
          </a:r>
        </a:p>
      </dgm:t>
    </dgm:pt>
    <dgm:pt modelId="{5F4D579E-1C10-408F-9C07-FF6377F6994B}" type="parTrans" cxnId="{3BD6134D-4918-4A43-A4A6-3C32DF72204B}">
      <dgm:prSet/>
      <dgm:spPr/>
      <dgm:t>
        <a:bodyPr/>
        <a:lstStyle/>
        <a:p>
          <a:endParaRPr lang="en-US"/>
        </a:p>
      </dgm:t>
    </dgm:pt>
    <dgm:pt modelId="{B2287AFE-2DEB-40AD-8E55-F4B7EDF68213}" type="sibTrans" cxnId="{3BD6134D-4918-4A43-A4A6-3C32DF72204B}">
      <dgm:prSet/>
      <dgm:spPr/>
      <dgm:t>
        <a:bodyPr/>
        <a:lstStyle/>
        <a:p>
          <a:endParaRPr lang="en-US"/>
        </a:p>
      </dgm:t>
    </dgm:pt>
    <dgm:pt modelId="{C451411E-681A-4FFE-874C-1115F4D6D86D}">
      <dgm:prSet/>
      <dgm:spPr/>
      <dgm:t>
        <a:bodyPr/>
        <a:lstStyle/>
        <a:p>
          <a:r>
            <a:rPr lang="en-US" dirty="0" smtClean="0">
              <a:solidFill>
                <a:schemeClr val="tx1"/>
              </a:solidFill>
            </a:rPr>
            <a:t>Shear power of the name of Jesus healed. </a:t>
          </a:r>
        </a:p>
      </dgm:t>
    </dgm:pt>
    <dgm:pt modelId="{F20D48EC-D30A-40D8-99E9-8DC1F8F40A9C}" type="parTrans" cxnId="{63D57C34-3774-40F6-ABBB-7DEBA6CDD33E}">
      <dgm:prSet/>
      <dgm:spPr/>
      <dgm:t>
        <a:bodyPr/>
        <a:lstStyle/>
        <a:p>
          <a:endParaRPr lang="en-US"/>
        </a:p>
      </dgm:t>
    </dgm:pt>
    <dgm:pt modelId="{7BBBE395-27C4-4F7B-92BA-639E6C9B9C6A}" type="sibTrans" cxnId="{63D57C34-3774-40F6-ABBB-7DEBA6CDD33E}">
      <dgm:prSet/>
      <dgm:spPr/>
      <dgm:t>
        <a:bodyPr/>
        <a:lstStyle/>
        <a:p>
          <a:endParaRPr lang="en-US"/>
        </a:p>
      </dgm:t>
    </dgm:pt>
    <dgm:pt modelId="{FDB4EFEA-41A9-4F78-9670-52216B382BD3}">
      <dgm:prSet/>
      <dgm:spPr/>
      <dgm:t>
        <a:bodyPr/>
        <a:lstStyle/>
        <a:p>
          <a:r>
            <a:rPr lang="en-US" dirty="0" smtClean="0">
              <a:solidFill>
                <a:schemeClr val="tx1"/>
              </a:solidFill>
            </a:rPr>
            <a:t>Done by directing prayer to the Lord. </a:t>
          </a:r>
        </a:p>
      </dgm:t>
    </dgm:pt>
    <dgm:pt modelId="{67BEA97E-D24E-4CB9-84E3-7DC988BA1664}" type="parTrans" cxnId="{8C6C7C32-B265-48D7-8EB6-53860BE8F363}">
      <dgm:prSet/>
      <dgm:spPr/>
      <dgm:t>
        <a:bodyPr/>
        <a:lstStyle/>
        <a:p>
          <a:endParaRPr lang="en-US"/>
        </a:p>
      </dgm:t>
    </dgm:pt>
    <dgm:pt modelId="{0D588433-6AD8-4F64-9378-61C8E1EB8C6D}" type="sibTrans" cxnId="{8C6C7C32-B265-48D7-8EB6-53860BE8F363}">
      <dgm:prSet/>
      <dgm:spPr/>
      <dgm:t>
        <a:bodyPr/>
        <a:lstStyle/>
        <a:p>
          <a:endParaRPr lang="en-US"/>
        </a:p>
      </dgm:t>
    </dgm:pt>
    <dgm:pt modelId="{90D33428-F7FA-46BE-87EE-F8D991519AB1}">
      <dgm:prSet/>
      <dgm:spPr/>
      <dgm:t>
        <a:bodyPr/>
        <a:lstStyle/>
        <a:p>
          <a:r>
            <a:rPr lang="en-US" dirty="0" smtClean="0">
              <a:solidFill>
                <a:schemeClr val="tx1"/>
              </a:solidFill>
            </a:rPr>
            <a:t>No sophisticated training needed. </a:t>
          </a:r>
          <a:endParaRPr lang="en-US" dirty="0">
            <a:solidFill>
              <a:schemeClr val="tx1"/>
            </a:solidFill>
          </a:endParaRPr>
        </a:p>
      </dgm:t>
    </dgm:pt>
    <dgm:pt modelId="{3DBEB5BA-E9CD-4608-AB60-36D686779183}" type="parTrans" cxnId="{2300FB16-1BBB-450E-9C0E-93219359B448}">
      <dgm:prSet/>
      <dgm:spPr/>
      <dgm:t>
        <a:bodyPr/>
        <a:lstStyle/>
        <a:p>
          <a:endParaRPr lang="en-US"/>
        </a:p>
      </dgm:t>
    </dgm:pt>
    <dgm:pt modelId="{804461A8-CE38-43BB-A254-70A0A39E22B5}" type="sibTrans" cxnId="{2300FB16-1BBB-450E-9C0E-93219359B448}">
      <dgm:prSet/>
      <dgm:spPr/>
      <dgm:t>
        <a:bodyPr/>
        <a:lstStyle/>
        <a:p>
          <a:endParaRPr lang="en-US"/>
        </a:p>
      </dgm:t>
    </dgm:pt>
    <dgm:pt modelId="{A0DD0CDF-6A36-4551-9272-20CA3C260E11}" type="pres">
      <dgm:prSet presAssocID="{6E7C23DC-BE2D-4044-B91D-9C3DFD700EFD}" presName="theList" presStyleCnt="0">
        <dgm:presLayoutVars>
          <dgm:dir/>
          <dgm:animLvl val="lvl"/>
          <dgm:resizeHandles val="exact"/>
        </dgm:presLayoutVars>
      </dgm:prSet>
      <dgm:spPr/>
      <dgm:t>
        <a:bodyPr/>
        <a:lstStyle/>
        <a:p>
          <a:endParaRPr lang="en-US"/>
        </a:p>
      </dgm:t>
    </dgm:pt>
    <dgm:pt modelId="{03C6EA87-FC06-4D7A-B576-2F5F96C6B706}" type="pres">
      <dgm:prSet presAssocID="{F522C57D-2307-42BE-8640-2E029A38A62F}" presName="compNode" presStyleCnt="0"/>
      <dgm:spPr/>
    </dgm:pt>
    <dgm:pt modelId="{747E261D-B368-4064-A555-0389045DBDBC}" type="pres">
      <dgm:prSet presAssocID="{F522C57D-2307-42BE-8640-2E029A38A62F}" presName="aNode" presStyleLbl="bgShp" presStyleIdx="0" presStyleCnt="4"/>
      <dgm:spPr/>
      <dgm:t>
        <a:bodyPr/>
        <a:lstStyle/>
        <a:p>
          <a:endParaRPr lang="en-US"/>
        </a:p>
      </dgm:t>
    </dgm:pt>
    <dgm:pt modelId="{094F0290-826D-43FA-99E2-A9B7E7238953}" type="pres">
      <dgm:prSet presAssocID="{F522C57D-2307-42BE-8640-2E029A38A62F}" presName="textNode" presStyleLbl="bgShp" presStyleIdx="0" presStyleCnt="4"/>
      <dgm:spPr/>
      <dgm:t>
        <a:bodyPr/>
        <a:lstStyle/>
        <a:p>
          <a:endParaRPr lang="en-US"/>
        </a:p>
      </dgm:t>
    </dgm:pt>
    <dgm:pt modelId="{2D4FC95E-78C2-4CBF-AE5E-97234D52D690}" type="pres">
      <dgm:prSet presAssocID="{F522C57D-2307-42BE-8640-2E029A38A62F}" presName="compChildNode" presStyleCnt="0"/>
      <dgm:spPr/>
    </dgm:pt>
    <dgm:pt modelId="{3B25DBB4-0309-4F02-80CF-29F822A05DFC}" type="pres">
      <dgm:prSet presAssocID="{F522C57D-2307-42BE-8640-2E029A38A62F}" presName="theInnerList" presStyleCnt="0"/>
      <dgm:spPr/>
    </dgm:pt>
    <dgm:pt modelId="{BB0B6E44-3D73-40BA-90EE-06D9FD505601}" type="pres">
      <dgm:prSet presAssocID="{610E017E-377C-48A1-AEA2-5541FA0FFFC8}" presName="childNode" presStyleLbl="node1" presStyleIdx="0" presStyleCnt="12">
        <dgm:presLayoutVars>
          <dgm:bulletEnabled val="1"/>
        </dgm:presLayoutVars>
      </dgm:prSet>
      <dgm:spPr/>
      <dgm:t>
        <a:bodyPr/>
        <a:lstStyle/>
        <a:p>
          <a:endParaRPr lang="en-US"/>
        </a:p>
      </dgm:t>
    </dgm:pt>
    <dgm:pt modelId="{5E7FEE91-58F6-4105-A512-7FDB6E8ED5DB}" type="pres">
      <dgm:prSet presAssocID="{610E017E-377C-48A1-AEA2-5541FA0FFFC8}" presName="aSpace2" presStyleCnt="0"/>
      <dgm:spPr/>
    </dgm:pt>
    <dgm:pt modelId="{EAE23841-C717-4DA0-81AB-A143BCE963D1}" type="pres">
      <dgm:prSet presAssocID="{5E08132A-9742-4E89-A7BA-000A1E51B498}" presName="childNode" presStyleLbl="node1" presStyleIdx="1" presStyleCnt="12">
        <dgm:presLayoutVars>
          <dgm:bulletEnabled val="1"/>
        </dgm:presLayoutVars>
      </dgm:prSet>
      <dgm:spPr/>
      <dgm:t>
        <a:bodyPr/>
        <a:lstStyle/>
        <a:p>
          <a:endParaRPr lang="en-US"/>
        </a:p>
      </dgm:t>
    </dgm:pt>
    <dgm:pt modelId="{8855F233-5FA1-4FFB-8607-EDFFE01796A0}" type="pres">
      <dgm:prSet presAssocID="{5E08132A-9742-4E89-A7BA-000A1E51B498}" presName="aSpace2" presStyleCnt="0"/>
      <dgm:spPr/>
    </dgm:pt>
    <dgm:pt modelId="{E11EC49A-FBBA-47D3-B744-55C1FA11B29C}" type="pres">
      <dgm:prSet presAssocID="{79657369-7DB8-4B10-93AD-BBFF46E876BC}" presName="childNode" presStyleLbl="node1" presStyleIdx="2" presStyleCnt="12">
        <dgm:presLayoutVars>
          <dgm:bulletEnabled val="1"/>
        </dgm:presLayoutVars>
      </dgm:prSet>
      <dgm:spPr/>
      <dgm:t>
        <a:bodyPr/>
        <a:lstStyle/>
        <a:p>
          <a:endParaRPr lang="en-US"/>
        </a:p>
      </dgm:t>
    </dgm:pt>
    <dgm:pt modelId="{BF54885C-340A-419C-AE1A-8EB5FCEBA73E}" type="pres">
      <dgm:prSet presAssocID="{79657369-7DB8-4B10-93AD-BBFF46E876BC}" presName="aSpace2" presStyleCnt="0"/>
      <dgm:spPr/>
    </dgm:pt>
    <dgm:pt modelId="{424A0618-D1ED-4326-8C97-37062BF1FF82}" type="pres">
      <dgm:prSet presAssocID="{EE6036BA-8559-4C38-90C7-C286D771AB10}" presName="childNode" presStyleLbl="node1" presStyleIdx="3" presStyleCnt="12">
        <dgm:presLayoutVars>
          <dgm:bulletEnabled val="1"/>
        </dgm:presLayoutVars>
      </dgm:prSet>
      <dgm:spPr/>
      <dgm:t>
        <a:bodyPr/>
        <a:lstStyle/>
        <a:p>
          <a:endParaRPr lang="en-US"/>
        </a:p>
      </dgm:t>
    </dgm:pt>
    <dgm:pt modelId="{6569A705-208A-414B-A58A-C3CC46B2F8FC}" type="pres">
      <dgm:prSet presAssocID="{F522C57D-2307-42BE-8640-2E029A38A62F}" presName="aSpace" presStyleCnt="0"/>
      <dgm:spPr/>
    </dgm:pt>
    <dgm:pt modelId="{30285709-4EA5-4F0C-9AE2-68E7E263DD3C}" type="pres">
      <dgm:prSet presAssocID="{17867155-5715-409B-9893-B806031A4035}" presName="compNode" presStyleCnt="0"/>
      <dgm:spPr/>
    </dgm:pt>
    <dgm:pt modelId="{3CA9A102-8F6D-48E9-BFE0-CF9313F92269}" type="pres">
      <dgm:prSet presAssocID="{17867155-5715-409B-9893-B806031A4035}" presName="aNode" presStyleLbl="bgShp" presStyleIdx="1" presStyleCnt="4"/>
      <dgm:spPr/>
      <dgm:t>
        <a:bodyPr/>
        <a:lstStyle/>
        <a:p>
          <a:endParaRPr lang="en-US"/>
        </a:p>
      </dgm:t>
    </dgm:pt>
    <dgm:pt modelId="{E3176918-CC0D-48C8-8DA1-07A952462995}" type="pres">
      <dgm:prSet presAssocID="{17867155-5715-409B-9893-B806031A4035}" presName="textNode" presStyleLbl="bgShp" presStyleIdx="1" presStyleCnt="4"/>
      <dgm:spPr/>
      <dgm:t>
        <a:bodyPr/>
        <a:lstStyle/>
        <a:p>
          <a:endParaRPr lang="en-US"/>
        </a:p>
      </dgm:t>
    </dgm:pt>
    <dgm:pt modelId="{65E3C926-654F-44A4-8AC9-0439A7BBC8D5}" type="pres">
      <dgm:prSet presAssocID="{17867155-5715-409B-9893-B806031A4035}" presName="compChildNode" presStyleCnt="0"/>
      <dgm:spPr/>
    </dgm:pt>
    <dgm:pt modelId="{9B204BED-8B59-4496-8B7C-1347D44DEF58}" type="pres">
      <dgm:prSet presAssocID="{17867155-5715-409B-9893-B806031A4035}" presName="theInnerList" presStyleCnt="0"/>
      <dgm:spPr/>
    </dgm:pt>
    <dgm:pt modelId="{9798D203-C8F9-46E9-B0F8-480DDF7BFA22}" type="pres">
      <dgm:prSet presAssocID="{ED618DA1-D36E-40B6-A5D4-156BEB5A3B43}" presName="childNode" presStyleLbl="node1" presStyleIdx="4" presStyleCnt="12">
        <dgm:presLayoutVars>
          <dgm:bulletEnabled val="1"/>
        </dgm:presLayoutVars>
      </dgm:prSet>
      <dgm:spPr/>
      <dgm:t>
        <a:bodyPr/>
        <a:lstStyle/>
        <a:p>
          <a:endParaRPr lang="en-US"/>
        </a:p>
      </dgm:t>
    </dgm:pt>
    <dgm:pt modelId="{408E7638-CB5D-4BA0-96FB-4E6467538865}" type="pres">
      <dgm:prSet presAssocID="{ED618DA1-D36E-40B6-A5D4-156BEB5A3B43}" presName="aSpace2" presStyleCnt="0"/>
      <dgm:spPr/>
    </dgm:pt>
    <dgm:pt modelId="{06F54A70-59FA-41A1-A632-A3340A2B23DB}" type="pres">
      <dgm:prSet presAssocID="{84366BBB-9013-47FA-9A64-D15E36FB300F}" presName="childNode" presStyleLbl="node1" presStyleIdx="5" presStyleCnt="12">
        <dgm:presLayoutVars>
          <dgm:bulletEnabled val="1"/>
        </dgm:presLayoutVars>
      </dgm:prSet>
      <dgm:spPr/>
      <dgm:t>
        <a:bodyPr/>
        <a:lstStyle/>
        <a:p>
          <a:endParaRPr lang="en-US"/>
        </a:p>
      </dgm:t>
    </dgm:pt>
    <dgm:pt modelId="{9F56C06B-8421-4A69-9CD0-A25706265750}" type="pres">
      <dgm:prSet presAssocID="{17867155-5715-409B-9893-B806031A4035}" presName="aSpace" presStyleCnt="0"/>
      <dgm:spPr/>
    </dgm:pt>
    <dgm:pt modelId="{D2C7132A-3C3D-41D5-A775-47D687717F7C}" type="pres">
      <dgm:prSet presAssocID="{4468809F-3C7B-4E3C-8902-8426CFC0963C}" presName="compNode" presStyleCnt="0"/>
      <dgm:spPr/>
    </dgm:pt>
    <dgm:pt modelId="{B68574E1-3AF5-4362-914B-08F0CD23856E}" type="pres">
      <dgm:prSet presAssocID="{4468809F-3C7B-4E3C-8902-8426CFC0963C}" presName="aNode" presStyleLbl="bgShp" presStyleIdx="2" presStyleCnt="4"/>
      <dgm:spPr/>
      <dgm:t>
        <a:bodyPr/>
        <a:lstStyle/>
        <a:p>
          <a:endParaRPr lang="en-US"/>
        </a:p>
      </dgm:t>
    </dgm:pt>
    <dgm:pt modelId="{62F94CEC-96FE-4191-9C6E-7847F56D6A2A}" type="pres">
      <dgm:prSet presAssocID="{4468809F-3C7B-4E3C-8902-8426CFC0963C}" presName="textNode" presStyleLbl="bgShp" presStyleIdx="2" presStyleCnt="4"/>
      <dgm:spPr/>
      <dgm:t>
        <a:bodyPr/>
        <a:lstStyle/>
        <a:p>
          <a:endParaRPr lang="en-US"/>
        </a:p>
      </dgm:t>
    </dgm:pt>
    <dgm:pt modelId="{F2DEE7D4-0C7B-42C6-834A-16F6E6741043}" type="pres">
      <dgm:prSet presAssocID="{4468809F-3C7B-4E3C-8902-8426CFC0963C}" presName="compChildNode" presStyleCnt="0"/>
      <dgm:spPr/>
    </dgm:pt>
    <dgm:pt modelId="{517B78B5-07FD-4DE2-BB9F-C9CBAF882785}" type="pres">
      <dgm:prSet presAssocID="{4468809F-3C7B-4E3C-8902-8426CFC0963C}" presName="theInnerList" presStyleCnt="0"/>
      <dgm:spPr/>
    </dgm:pt>
    <dgm:pt modelId="{1D772928-AA50-43AB-9457-9842599D7DEC}" type="pres">
      <dgm:prSet presAssocID="{1EFBAD38-430E-47E7-BD10-D5406A1E138F}" presName="childNode" presStyleLbl="node1" presStyleIdx="6" presStyleCnt="12">
        <dgm:presLayoutVars>
          <dgm:bulletEnabled val="1"/>
        </dgm:presLayoutVars>
      </dgm:prSet>
      <dgm:spPr/>
      <dgm:t>
        <a:bodyPr/>
        <a:lstStyle/>
        <a:p>
          <a:endParaRPr lang="en-US"/>
        </a:p>
      </dgm:t>
    </dgm:pt>
    <dgm:pt modelId="{02791E9C-27E8-4CB1-A830-1388F5586EEA}" type="pres">
      <dgm:prSet presAssocID="{1EFBAD38-430E-47E7-BD10-D5406A1E138F}" presName="aSpace2" presStyleCnt="0"/>
      <dgm:spPr/>
    </dgm:pt>
    <dgm:pt modelId="{09451A80-CAFA-497F-8EEE-66760EC39635}" type="pres">
      <dgm:prSet presAssocID="{D5E7A3DD-7A81-4338-A101-61AF664164BD}" presName="childNode" presStyleLbl="node1" presStyleIdx="7" presStyleCnt="12">
        <dgm:presLayoutVars>
          <dgm:bulletEnabled val="1"/>
        </dgm:presLayoutVars>
      </dgm:prSet>
      <dgm:spPr/>
      <dgm:t>
        <a:bodyPr/>
        <a:lstStyle/>
        <a:p>
          <a:endParaRPr lang="en-US"/>
        </a:p>
      </dgm:t>
    </dgm:pt>
    <dgm:pt modelId="{B8B4CEE8-E7B7-40AA-9B5A-1F95E329781E}" type="pres">
      <dgm:prSet presAssocID="{D5E7A3DD-7A81-4338-A101-61AF664164BD}" presName="aSpace2" presStyleCnt="0"/>
      <dgm:spPr/>
    </dgm:pt>
    <dgm:pt modelId="{A2C281F6-E53B-4204-A7DE-CEB899B28626}" type="pres">
      <dgm:prSet presAssocID="{02290CB5-C928-4186-A8AA-DDA36A612DD4}" presName="childNode" presStyleLbl="node1" presStyleIdx="8" presStyleCnt="12">
        <dgm:presLayoutVars>
          <dgm:bulletEnabled val="1"/>
        </dgm:presLayoutVars>
      </dgm:prSet>
      <dgm:spPr/>
      <dgm:t>
        <a:bodyPr/>
        <a:lstStyle/>
        <a:p>
          <a:endParaRPr lang="en-US"/>
        </a:p>
      </dgm:t>
    </dgm:pt>
    <dgm:pt modelId="{620049DD-68B0-4BF9-9A50-22421AB6F745}" type="pres">
      <dgm:prSet presAssocID="{4468809F-3C7B-4E3C-8902-8426CFC0963C}" presName="aSpace" presStyleCnt="0"/>
      <dgm:spPr/>
    </dgm:pt>
    <dgm:pt modelId="{20807E8E-46DA-4AA6-B484-22C35AA715FF}" type="pres">
      <dgm:prSet presAssocID="{5A2EBBAE-B407-4C94-B69A-9F2BB53EB031}" presName="compNode" presStyleCnt="0"/>
      <dgm:spPr/>
    </dgm:pt>
    <dgm:pt modelId="{45F908F9-008A-4F2A-8FE3-FC5386A837AF}" type="pres">
      <dgm:prSet presAssocID="{5A2EBBAE-B407-4C94-B69A-9F2BB53EB031}" presName="aNode" presStyleLbl="bgShp" presStyleIdx="3" presStyleCnt="4"/>
      <dgm:spPr/>
      <dgm:t>
        <a:bodyPr/>
        <a:lstStyle/>
        <a:p>
          <a:endParaRPr lang="en-US"/>
        </a:p>
      </dgm:t>
    </dgm:pt>
    <dgm:pt modelId="{0BC850CF-20F8-4715-B673-355D55A9BB64}" type="pres">
      <dgm:prSet presAssocID="{5A2EBBAE-B407-4C94-B69A-9F2BB53EB031}" presName="textNode" presStyleLbl="bgShp" presStyleIdx="3" presStyleCnt="4"/>
      <dgm:spPr/>
      <dgm:t>
        <a:bodyPr/>
        <a:lstStyle/>
        <a:p>
          <a:endParaRPr lang="en-US"/>
        </a:p>
      </dgm:t>
    </dgm:pt>
    <dgm:pt modelId="{3EC52D74-A58C-4206-92AA-660BFDB3B263}" type="pres">
      <dgm:prSet presAssocID="{5A2EBBAE-B407-4C94-B69A-9F2BB53EB031}" presName="compChildNode" presStyleCnt="0"/>
      <dgm:spPr/>
    </dgm:pt>
    <dgm:pt modelId="{9346EE56-88C4-4424-8219-90E83D0D61D4}" type="pres">
      <dgm:prSet presAssocID="{5A2EBBAE-B407-4C94-B69A-9F2BB53EB031}" presName="theInnerList" presStyleCnt="0"/>
      <dgm:spPr/>
    </dgm:pt>
    <dgm:pt modelId="{04479D4D-C6D8-4BF5-9502-559433E698AA}" type="pres">
      <dgm:prSet presAssocID="{C451411E-681A-4FFE-874C-1115F4D6D86D}" presName="childNode" presStyleLbl="node1" presStyleIdx="9" presStyleCnt="12">
        <dgm:presLayoutVars>
          <dgm:bulletEnabled val="1"/>
        </dgm:presLayoutVars>
      </dgm:prSet>
      <dgm:spPr/>
      <dgm:t>
        <a:bodyPr/>
        <a:lstStyle/>
        <a:p>
          <a:endParaRPr lang="en-US"/>
        </a:p>
      </dgm:t>
    </dgm:pt>
    <dgm:pt modelId="{75286B1F-72BC-4913-A804-2A8C040F41BC}" type="pres">
      <dgm:prSet presAssocID="{C451411E-681A-4FFE-874C-1115F4D6D86D}" presName="aSpace2" presStyleCnt="0"/>
      <dgm:spPr/>
    </dgm:pt>
    <dgm:pt modelId="{D2281C2D-8E16-48B0-960B-09B08609F023}" type="pres">
      <dgm:prSet presAssocID="{FDB4EFEA-41A9-4F78-9670-52216B382BD3}" presName="childNode" presStyleLbl="node1" presStyleIdx="10" presStyleCnt="12">
        <dgm:presLayoutVars>
          <dgm:bulletEnabled val="1"/>
        </dgm:presLayoutVars>
      </dgm:prSet>
      <dgm:spPr/>
      <dgm:t>
        <a:bodyPr/>
        <a:lstStyle/>
        <a:p>
          <a:endParaRPr lang="en-US"/>
        </a:p>
      </dgm:t>
    </dgm:pt>
    <dgm:pt modelId="{54B838CD-C84B-44C2-8DCF-CE355304F07F}" type="pres">
      <dgm:prSet presAssocID="{FDB4EFEA-41A9-4F78-9670-52216B382BD3}" presName="aSpace2" presStyleCnt="0"/>
      <dgm:spPr/>
    </dgm:pt>
    <dgm:pt modelId="{90A56876-5E62-4118-96CD-735C7F14887B}" type="pres">
      <dgm:prSet presAssocID="{90D33428-F7FA-46BE-87EE-F8D991519AB1}" presName="childNode" presStyleLbl="node1" presStyleIdx="11" presStyleCnt="12">
        <dgm:presLayoutVars>
          <dgm:bulletEnabled val="1"/>
        </dgm:presLayoutVars>
      </dgm:prSet>
      <dgm:spPr/>
      <dgm:t>
        <a:bodyPr/>
        <a:lstStyle/>
        <a:p>
          <a:endParaRPr lang="en-US"/>
        </a:p>
      </dgm:t>
    </dgm:pt>
  </dgm:ptLst>
  <dgm:cxnLst>
    <dgm:cxn modelId="{E53B4649-6307-4E81-BE74-62BAC8723CF4}" srcId="{F522C57D-2307-42BE-8640-2E029A38A62F}" destId="{79657369-7DB8-4B10-93AD-BBFF46E876BC}" srcOrd="2" destOrd="0" parTransId="{68332F17-93C0-481F-B8A3-BF39834DDAEA}" sibTransId="{5BDC66FC-6312-42DE-A4F6-96F24B3AFE77}"/>
    <dgm:cxn modelId="{78B428A5-4991-4B06-8A1D-6D99FA00FC62}" srcId="{F522C57D-2307-42BE-8640-2E029A38A62F}" destId="{5E08132A-9742-4E89-A7BA-000A1E51B498}" srcOrd="1" destOrd="0" parTransId="{01BF8C22-FB3B-4FD3-B1E8-FE791526E75D}" sibTransId="{FDCFBAA7-ACC1-4CD1-9E49-19974DC2C431}"/>
    <dgm:cxn modelId="{9749BC51-6173-464C-A078-F4100DEF93FE}" type="presOf" srcId="{1EFBAD38-430E-47E7-BD10-D5406A1E138F}" destId="{1D772928-AA50-43AB-9457-9842599D7DEC}" srcOrd="0" destOrd="0" presId="urn:microsoft.com/office/officeart/2005/8/layout/lProcess2"/>
    <dgm:cxn modelId="{2300FB16-1BBB-450E-9C0E-93219359B448}" srcId="{5A2EBBAE-B407-4C94-B69A-9F2BB53EB031}" destId="{90D33428-F7FA-46BE-87EE-F8D991519AB1}" srcOrd="2" destOrd="0" parTransId="{3DBEB5BA-E9CD-4608-AB60-36D686779183}" sibTransId="{804461A8-CE38-43BB-A254-70A0A39E22B5}"/>
    <dgm:cxn modelId="{936273CC-151B-47B8-BDF8-4F9D9790F982}" srcId="{17867155-5715-409B-9893-B806031A4035}" destId="{ED618DA1-D36E-40B6-A5D4-156BEB5A3B43}" srcOrd="0" destOrd="0" parTransId="{C7761AF4-D192-4A47-93F5-BB0C059F2977}" sibTransId="{2FEB4129-6AC3-464B-BF97-0E6D54827EF3}"/>
    <dgm:cxn modelId="{4BECA772-524A-4B41-A06B-7CE59D59E289}" type="presOf" srcId="{79657369-7DB8-4B10-93AD-BBFF46E876BC}" destId="{E11EC49A-FBBA-47D3-B744-55C1FA11B29C}" srcOrd="0" destOrd="0" presId="urn:microsoft.com/office/officeart/2005/8/layout/lProcess2"/>
    <dgm:cxn modelId="{8C6C7C32-B265-48D7-8EB6-53860BE8F363}" srcId="{5A2EBBAE-B407-4C94-B69A-9F2BB53EB031}" destId="{FDB4EFEA-41A9-4F78-9670-52216B382BD3}" srcOrd="1" destOrd="0" parTransId="{67BEA97E-D24E-4CB9-84E3-7DC988BA1664}" sibTransId="{0D588433-6AD8-4F64-9378-61C8E1EB8C6D}"/>
    <dgm:cxn modelId="{583B9E8E-1F44-40B8-8D66-91AEB208C529}" type="presOf" srcId="{4468809F-3C7B-4E3C-8902-8426CFC0963C}" destId="{62F94CEC-96FE-4191-9C6E-7847F56D6A2A}" srcOrd="1" destOrd="0" presId="urn:microsoft.com/office/officeart/2005/8/layout/lProcess2"/>
    <dgm:cxn modelId="{B5DE56E5-E377-4BC9-AA21-A402B4F377C1}" srcId="{4468809F-3C7B-4E3C-8902-8426CFC0963C}" destId="{02290CB5-C928-4186-A8AA-DDA36A612DD4}" srcOrd="2" destOrd="0" parTransId="{865B4E25-3821-41A0-AFEB-6044711B04AB}" sibTransId="{ABBE18AF-3588-4901-AE3A-07D61762C084}"/>
    <dgm:cxn modelId="{A602B77F-8301-456C-A7B4-61210FE61050}" srcId="{6E7C23DC-BE2D-4044-B91D-9C3DFD700EFD}" destId="{4468809F-3C7B-4E3C-8902-8426CFC0963C}" srcOrd="2" destOrd="0" parTransId="{2C5F9F86-E8EF-475A-92FF-8D1F5EA7B8D1}" sibTransId="{69FEB340-D0D6-4A35-A390-7FF5DE8EF758}"/>
    <dgm:cxn modelId="{70D6177E-E64E-48F9-832C-C5657B4A18B9}" srcId="{17867155-5715-409B-9893-B806031A4035}" destId="{84366BBB-9013-47FA-9A64-D15E36FB300F}" srcOrd="1" destOrd="0" parTransId="{29B5B6DD-ECFA-4786-9AC8-754D21B5CD11}" sibTransId="{B1B52411-5733-4B62-99E7-4FE208CC03AC}"/>
    <dgm:cxn modelId="{C8961776-5DCB-433B-A5EB-AB6B47F711B7}" type="presOf" srcId="{F522C57D-2307-42BE-8640-2E029A38A62F}" destId="{747E261D-B368-4064-A555-0389045DBDBC}" srcOrd="0" destOrd="0" presId="urn:microsoft.com/office/officeart/2005/8/layout/lProcess2"/>
    <dgm:cxn modelId="{AF2B2C10-4060-49DC-A345-44899E6B801D}" type="presOf" srcId="{4468809F-3C7B-4E3C-8902-8426CFC0963C}" destId="{B68574E1-3AF5-4362-914B-08F0CD23856E}" srcOrd="0" destOrd="0" presId="urn:microsoft.com/office/officeart/2005/8/layout/lProcess2"/>
    <dgm:cxn modelId="{D7281151-CE1E-499A-BDB2-DE069EDA1D25}" srcId="{6E7C23DC-BE2D-4044-B91D-9C3DFD700EFD}" destId="{F522C57D-2307-42BE-8640-2E029A38A62F}" srcOrd="0" destOrd="0" parTransId="{8EA03B74-2280-4493-B9E0-B0C183892123}" sibTransId="{471BBD94-9624-4B92-9FBD-1C70237AB8ED}"/>
    <dgm:cxn modelId="{B3995D5A-CEDF-4B51-840F-76892FD16B07}" srcId="{4468809F-3C7B-4E3C-8902-8426CFC0963C}" destId="{D5E7A3DD-7A81-4338-A101-61AF664164BD}" srcOrd="1" destOrd="0" parTransId="{BD302028-340B-426C-BEDA-88CFD91597CC}" sibTransId="{51B4EE10-9502-42AF-90D8-2CFEE893D3B5}"/>
    <dgm:cxn modelId="{31A76454-9A2F-4378-92E1-D9678772DAB2}" srcId="{F522C57D-2307-42BE-8640-2E029A38A62F}" destId="{EE6036BA-8559-4C38-90C7-C286D771AB10}" srcOrd="3" destOrd="0" parTransId="{0C88CE8B-EE77-45F5-B656-26C360F28221}" sibTransId="{A2361B5B-F5A8-406B-B6E9-FB202F1FE327}"/>
    <dgm:cxn modelId="{B40020C1-48AB-444F-B1CE-BE1C62B61E5B}" type="presOf" srcId="{84366BBB-9013-47FA-9A64-D15E36FB300F}" destId="{06F54A70-59FA-41A1-A632-A3340A2B23DB}" srcOrd="0" destOrd="0" presId="urn:microsoft.com/office/officeart/2005/8/layout/lProcess2"/>
    <dgm:cxn modelId="{63D57C34-3774-40F6-ABBB-7DEBA6CDD33E}" srcId="{5A2EBBAE-B407-4C94-B69A-9F2BB53EB031}" destId="{C451411E-681A-4FFE-874C-1115F4D6D86D}" srcOrd="0" destOrd="0" parTransId="{F20D48EC-D30A-40D8-99E9-8DC1F8F40A9C}" sibTransId="{7BBBE395-27C4-4F7B-92BA-639E6C9B9C6A}"/>
    <dgm:cxn modelId="{61FC035F-0CAA-4C60-B513-3085C8DDFEDF}" type="presOf" srcId="{FDB4EFEA-41A9-4F78-9670-52216B382BD3}" destId="{D2281C2D-8E16-48B0-960B-09B08609F023}" srcOrd="0" destOrd="0" presId="urn:microsoft.com/office/officeart/2005/8/layout/lProcess2"/>
    <dgm:cxn modelId="{3BD6134D-4918-4A43-A4A6-3C32DF72204B}" srcId="{6E7C23DC-BE2D-4044-B91D-9C3DFD700EFD}" destId="{5A2EBBAE-B407-4C94-B69A-9F2BB53EB031}" srcOrd="3" destOrd="0" parTransId="{5F4D579E-1C10-408F-9C07-FF6377F6994B}" sibTransId="{B2287AFE-2DEB-40AD-8E55-F4B7EDF68213}"/>
    <dgm:cxn modelId="{F335D14F-77F8-4B1E-A2E3-0551D93D21C8}" type="presOf" srcId="{5A2EBBAE-B407-4C94-B69A-9F2BB53EB031}" destId="{0BC850CF-20F8-4715-B673-355D55A9BB64}" srcOrd="1" destOrd="0" presId="urn:microsoft.com/office/officeart/2005/8/layout/lProcess2"/>
    <dgm:cxn modelId="{1E178338-F5A6-4850-BFE5-202C6B80353E}" type="presOf" srcId="{17867155-5715-409B-9893-B806031A4035}" destId="{3CA9A102-8F6D-48E9-BFE0-CF9313F92269}" srcOrd="0" destOrd="0" presId="urn:microsoft.com/office/officeart/2005/8/layout/lProcess2"/>
    <dgm:cxn modelId="{CAA8DA17-5C61-46C3-8994-49B19027B2BE}" type="presOf" srcId="{5A2EBBAE-B407-4C94-B69A-9F2BB53EB031}" destId="{45F908F9-008A-4F2A-8FE3-FC5386A837AF}" srcOrd="0" destOrd="0" presId="urn:microsoft.com/office/officeart/2005/8/layout/lProcess2"/>
    <dgm:cxn modelId="{A208876B-B10D-4991-A8B6-F67DC3AB70EB}" type="presOf" srcId="{F522C57D-2307-42BE-8640-2E029A38A62F}" destId="{094F0290-826D-43FA-99E2-A9B7E7238953}" srcOrd="1" destOrd="0" presId="urn:microsoft.com/office/officeart/2005/8/layout/lProcess2"/>
    <dgm:cxn modelId="{A9CFA11C-2DB9-4AC6-84E1-A00CF9C314EA}" type="presOf" srcId="{D5E7A3DD-7A81-4338-A101-61AF664164BD}" destId="{09451A80-CAFA-497F-8EEE-66760EC39635}" srcOrd="0" destOrd="0" presId="urn:microsoft.com/office/officeart/2005/8/layout/lProcess2"/>
    <dgm:cxn modelId="{198EF723-86EE-4A7F-AE3D-7EAFB19C0BC8}" type="presOf" srcId="{610E017E-377C-48A1-AEA2-5541FA0FFFC8}" destId="{BB0B6E44-3D73-40BA-90EE-06D9FD505601}" srcOrd="0" destOrd="0" presId="urn:microsoft.com/office/officeart/2005/8/layout/lProcess2"/>
    <dgm:cxn modelId="{FF85B570-2F9D-47CE-AF9A-8E7803D16538}" type="presOf" srcId="{02290CB5-C928-4186-A8AA-DDA36A612DD4}" destId="{A2C281F6-E53B-4204-A7DE-CEB899B28626}" srcOrd="0" destOrd="0" presId="urn:microsoft.com/office/officeart/2005/8/layout/lProcess2"/>
    <dgm:cxn modelId="{CF7725E4-0861-41EA-A888-0B85D0FF6A3D}" type="presOf" srcId="{6E7C23DC-BE2D-4044-B91D-9C3DFD700EFD}" destId="{A0DD0CDF-6A36-4551-9272-20CA3C260E11}" srcOrd="0" destOrd="0" presId="urn:microsoft.com/office/officeart/2005/8/layout/lProcess2"/>
    <dgm:cxn modelId="{71846BD7-9D89-4672-8E15-0BC5D09BB5B3}" type="presOf" srcId="{EE6036BA-8559-4C38-90C7-C286D771AB10}" destId="{424A0618-D1ED-4326-8C97-37062BF1FF82}" srcOrd="0" destOrd="0" presId="urn:microsoft.com/office/officeart/2005/8/layout/lProcess2"/>
    <dgm:cxn modelId="{27273D5D-950D-4D12-A731-DD43DCA8F99C}" type="presOf" srcId="{17867155-5715-409B-9893-B806031A4035}" destId="{E3176918-CC0D-48C8-8DA1-07A952462995}" srcOrd="1" destOrd="0" presId="urn:microsoft.com/office/officeart/2005/8/layout/lProcess2"/>
    <dgm:cxn modelId="{8B006CF3-B1AC-49BD-9B6C-B156086E19DD}" type="presOf" srcId="{90D33428-F7FA-46BE-87EE-F8D991519AB1}" destId="{90A56876-5E62-4118-96CD-735C7F14887B}" srcOrd="0" destOrd="0" presId="urn:microsoft.com/office/officeart/2005/8/layout/lProcess2"/>
    <dgm:cxn modelId="{6A3CBC21-31AD-4B9E-8E75-B03D9D955F86}" type="presOf" srcId="{5E08132A-9742-4E89-A7BA-000A1E51B498}" destId="{EAE23841-C717-4DA0-81AB-A143BCE963D1}" srcOrd="0" destOrd="0" presId="urn:microsoft.com/office/officeart/2005/8/layout/lProcess2"/>
    <dgm:cxn modelId="{3BBE1219-C1FD-4B7B-9473-FAADC5498BE5}" srcId="{F522C57D-2307-42BE-8640-2E029A38A62F}" destId="{610E017E-377C-48A1-AEA2-5541FA0FFFC8}" srcOrd="0" destOrd="0" parTransId="{BC39A0C3-912F-4768-B166-B48677636829}" sibTransId="{4DD83F73-57B9-4B10-A4D0-7F7B3C1EDFC3}"/>
    <dgm:cxn modelId="{007A2CFF-5DBD-405E-A3C9-CBB55EC2C558}" srcId="{4468809F-3C7B-4E3C-8902-8426CFC0963C}" destId="{1EFBAD38-430E-47E7-BD10-D5406A1E138F}" srcOrd="0" destOrd="0" parTransId="{DFEC27D9-B861-4942-B7CF-EA9010BD4260}" sibTransId="{2C4BE3FF-E925-4E4C-847F-E5BBA687C940}"/>
    <dgm:cxn modelId="{4FAD415E-F1D7-478F-B407-0502FF56AF9C}" type="presOf" srcId="{ED618DA1-D36E-40B6-A5D4-156BEB5A3B43}" destId="{9798D203-C8F9-46E9-B0F8-480DDF7BFA22}" srcOrd="0" destOrd="0" presId="urn:microsoft.com/office/officeart/2005/8/layout/lProcess2"/>
    <dgm:cxn modelId="{9A560348-8425-40D8-9852-815CC8645683}" type="presOf" srcId="{C451411E-681A-4FFE-874C-1115F4D6D86D}" destId="{04479D4D-C6D8-4BF5-9502-559433E698AA}" srcOrd="0" destOrd="0" presId="urn:microsoft.com/office/officeart/2005/8/layout/lProcess2"/>
    <dgm:cxn modelId="{1227CEBE-BA8A-441B-A26B-96A6787F71ED}" srcId="{6E7C23DC-BE2D-4044-B91D-9C3DFD700EFD}" destId="{17867155-5715-409B-9893-B806031A4035}" srcOrd="1" destOrd="0" parTransId="{18A23866-A647-4DA1-B743-E760DF4B5BBC}" sibTransId="{83F8DE8E-8429-4E5B-8DAD-1766056832EF}"/>
    <dgm:cxn modelId="{D7C91E4E-1FC6-4264-8B41-B07F7D55563E}" type="presParOf" srcId="{A0DD0CDF-6A36-4551-9272-20CA3C260E11}" destId="{03C6EA87-FC06-4D7A-B576-2F5F96C6B706}" srcOrd="0" destOrd="0" presId="urn:microsoft.com/office/officeart/2005/8/layout/lProcess2"/>
    <dgm:cxn modelId="{4C034B7B-DE97-4138-AA0B-83C673EC6C4F}" type="presParOf" srcId="{03C6EA87-FC06-4D7A-B576-2F5F96C6B706}" destId="{747E261D-B368-4064-A555-0389045DBDBC}" srcOrd="0" destOrd="0" presId="urn:microsoft.com/office/officeart/2005/8/layout/lProcess2"/>
    <dgm:cxn modelId="{D0E24273-F081-4086-B80C-B7855889BDB6}" type="presParOf" srcId="{03C6EA87-FC06-4D7A-B576-2F5F96C6B706}" destId="{094F0290-826D-43FA-99E2-A9B7E7238953}" srcOrd="1" destOrd="0" presId="urn:microsoft.com/office/officeart/2005/8/layout/lProcess2"/>
    <dgm:cxn modelId="{B799F236-539A-4CC2-B987-1972D37AB191}" type="presParOf" srcId="{03C6EA87-FC06-4D7A-B576-2F5F96C6B706}" destId="{2D4FC95E-78C2-4CBF-AE5E-97234D52D690}" srcOrd="2" destOrd="0" presId="urn:microsoft.com/office/officeart/2005/8/layout/lProcess2"/>
    <dgm:cxn modelId="{B073B767-0637-46F4-8795-E361FF2EFB49}" type="presParOf" srcId="{2D4FC95E-78C2-4CBF-AE5E-97234D52D690}" destId="{3B25DBB4-0309-4F02-80CF-29F822A05DFC}" srcOrd="0" destOrd="0" presId="urn:microsoft.com/office/officeart/2005/8/layout/lProcess2"/>
    <dgm:cxn modelId="{3E94593E-8723-464F-9667-968F3B6BC777}" type="presParOf" srcId="{3B25DBB4-0309-4F02-80CF-29F822A05DFC}" destId="{BB0B6E44-3D73-40BA-90EE-06D9FD505601}" srcOrd="0" destOrd="0" presId="urn:microsoft.com/office/officeart/2005/8/layout/lProcess2"/>
    <dgm:cxn modelId="{3979F90E-C0BF-4DB0-83EE-CC39193E2061}" type="presParOf" srcId="{3B25DBB4-0309-4F02-80CF-29F822A05DFC}" destId="{5E7FEE91-58F6-4105-A512-7FDB6E8ED5DB}" srcOrd="1" destOrd="0" presId="urn:microsoft.com/office/officeart/2005/8/layout/lProcess2"/>
    <dgm:cxn modelId="{5346F5D8-04CD-4A88-AC3B-D65FE1C20866}" type="presParOf" srcId="{3B25DBB4-0309-4F02-80CF-29F822A05DFC}" destId="{EAE23841-C717-4DA0-81AB-A143BCE963D1}" srcOrd="2" destOrd="0" presId="urn:microsoft.com/office/officeart/2005/8/layout/lProcess2"/>
    <dgm:cxn modelId="{41E14A24-9AB4-4BB7-A251-E3A121D17E70}" type="presParOf" srcId="{3B25DBB4-0309-4F02-80CF-29F822A05DFC}" destId="{8855F233-5FA1-4FFB-8607-EDFFE01796A0}" srcOrd="3" destOrd="0" presId="urn:microsoft.com/office/officeart/2005/8/layout/lProcess2"/>
    <dgm:cxn modelId="{7F4DBEBF-FDE0-46A6-92CA-9D57B331F2D9}" type="presParOf" srcId="{3B25DBB4-0309-4F02-80CF-29F822A05DFC}" destId="{E11EC49A-FBBA-47D3-B744-55C1FA11B29C}" srcOrd="4" destOrd="0" presId="urn:microsoft.com/office/officeart/2005/8/layout/lProcess2"/>
    <dgm:cxn modelId="{F34CEDC0-D0AA-4FC0-9E71-BA2A4C97EB18}" type="presParOf" srcId="{3B25DBB4-0309-4F02-80CF-29F822A05DFC}" destId="{BF54885C-340A-419C-AE1A-8EB5FCEBA73E}" srcOrd="5" destOrd="0" presId="urn:microsoft.com/office/officeart/2005/8/layout/lProcess2"/>
    <dgm:cxn modelId="{2B0CD2D5-989E-4F02-8083-727B8F16AD9D}" type="presParOf" srcId="{3B25DBB4-0309-4F02-80CF-29F822A05DFC}" destId="{424A0618-D1ED-4326-8C97-37062BF1FF82}" srcOrd="6" destOrd="0" presId="urn:microsoft.com/office/officeart/2005/8/layout/lProcess2"/>
    <dgm:cxn modelId="{98911C9C-9F76-41A6-8FA6-5C9EFF645FA9}" type="presParOf" srcId="{A0DD0CDF-6A36-4551-9272-20CA3C260E11}" destId="{6569A705-208A-414B-A58A-C3CC46B2F8FC}" srcOrd="1" destOrd="0" presId="urn:microsoft.com/office/officeart/2005/8/layout/lProcess2"/>
    <dgm:cxn modelId="{AAD1C621-CCC4-4839-B3C6-F209D6ABD1F4}" type="presParOf" srcId="{A0DD0CDF-6A36-4551-9272-20CA3C260E11}" destId="{30285709-4EA5-4F0C-9AE2-68E7E263DD3C}" srcOrd="2" destOrd="0" presId="urn:microsoft.com/office/officeart/2005/8/layout/lProcess2"/>
    <dgm:cxn modelId="{CAE9144F-EF36-4CAF-9833-978759CBB2D8}" type="presParOf" srcId="{30285709-4EA5-4F0C-9AE2-68E7E263DD3C}" destId="{3CA9A102-8F6D-48E9-BFE0-CF9313F92269}" srcOrd="0" destOrd="0" presId="urn:microsoft.com/office/officeart/2005/8/layout/lProcess2"/>
    <dgm:cxn modelId="{AFAE44BB-D523-4F77-803A-C4D6369BA094}" type="presParOf" srcId="{30285709-4EA5-4F0C-9AE2-68E7E263DD3C}" destId="{E3176918-CC0D-48C8-8DA1-07A952462995}" srcOrd="1" destOrd="0" presId="urn:microsoft.com/office/officeart/2005/8/layout/lProcess2"/>
    <dgm:cxn modelId="{86580DA9-363A-4930-B6C6-EC041FD115BA}" type="presParOf" srcId="{30285709-4EA5-4F0C-9AE2-68E7E263DD3C}" destId="{65E3C926-654F-44A4-8AC9-0439A7BBC8D5}" srcOrd="2" destOrd="0" presId="urn:microsoft.com/office/officeart/2005/8/layout/lProcess2"/>
    <dgm:cxn modelId="{90ED3B0B-19FB-47DA-9140-62176572C4B3}" type="presParOf" srcId="{65E3C926-654F-44A4-8AC9-0439A7BBC8D5}" destId="{9B204BED-8B59-4496-8B7C-1347D44DEF58}" srcOrd="0" destOrd="0" presId="urn:microsoft.com/office/officeart/2005/8/layout/lProcess2"/>
    <dgm:cxn modelId="{0F37720F-976F-4C6B-AE7E-FC975A51DA3E}" type="presParOf" srcId="{9B204BED-8B59-4496-8B7C-1347D44DEF58}" destId="{9798D203-C8F9-46E9-B0F8-480DDF7BFA22}" srcOrd="0" destOrd="0" presId="urn:microsoft.com/office/officeart/2005/8/layout/lProcess2"/>
    <dgm:cxn modelId="{A5DC6BAD-5541-4A2D-8294-11D200C999C6}" type="presParOf" srcId="{9B204BED-8B59-4496-8B7C-1347D44DEF58}" destId="{408E7638-CB5D-4BA0-96FB-4E6467538865}" srcOrd="1" destOrd="0" presId="urn:microsoft.com/office/officeart/2005/8/layout/lProcess2"/>
    <dgm:cxn modelId="{10543815-1F17-4187-92AB-107CA6B25B76}" type="presParOf" srcId="{9B204BED-8B59-4496-8B7C-1347D44DEF58}" destId="{06F54A70-59FA-41A1-A632-A3340A2B23DB}" srcOrd="2" destOrd="0" presId="urn:microsoft.com/office/officeart/2005/8/layout/lProcess2"/>
    <dgm:cxn modelId="{80567134-FEB7-4C3A-ADFE-611D16967449}" type="presParOf" srcId="{A0DD0CDF-6A36-4551-9272-20CA3C260E11}" destId="{9F56C06B-8421-4A69-9CD0-A25706265750}" srcOrd="3" destOrd="0" presId="urn:microsoft.com/office/officeart/2005/8/layout/lProcess2"/>
    <dgm:cxn modelId="{82E6B033-0405-4CCF-B7B7-2CB05A7B84C8}" type="presParOf" srcId="{A0DD0CDF-6A36-4551-9272-20CA3C260E11}" destId="{D2C7132A-3C3D-41D5-A775-47D687717F7C}" srcOrd="4" destOrd="0" presId="urn:microsoft.com/office/officeart/2005/8/layout/lProcess2"/>
    <dgm:cxn modelId="{567B8F67-B970-4F27-895D-C0355B38CEC4}" type="presParOf" srcId="{D2C7132A-3C3D-41D5-A775-47D687717F7C}" destId="{B68574E1-3AF5-4362-914B-08F0CD23856E}" srcOrd="0" destOrd="0" presId="urn:microsoft.com/office/officeart/2005/8/layout/lProcess2"/>
    <dgm:cxn modelId="{938DFCFF-0FFA-47B1-934E-C4828DB9D2CD}" type="presParOf" srcId="{D2C7132A-3C3D-41D5-A775-47D687717F7C}" destId="{62F94CEC-96FE-4191-9C6E-7847F56D6A2A}" srcOrd="1" destOrd="0" presId="urn:microsoft.com/office/officeart/2005/8/layout/lProcess2"/>
    <dgm:cxn modelId="{3EAA3138-1F88-46CB-900B-7D4A42CEA606}" type="presParOf" srcId="{D2C7132A-3C3D-41D5-A775-47D687717F7C}" destId="{F2DEE7D4-0C7B-42C6-834A-16F6E6741043}" srcOrd="2" destOrd="0" presId="urn:microsoft.com/office/officeart/2005/8/layout/lProcess2"/>
    <dgm:cxn modelId="{84A90DF3-660E-4943-9D21-6A7EBA15DC82}" type="presParOf" srcId="{F2DEE7D4-0C7B-42C6-834A-16F6E6741043}" destId="{517B78B5-07FD-4DE2-BB9F-C9CBAF882785}" srcOrd="0" destOrd="0" presId="urn:microsoft.com/office/officeart/2005/8/layout/lProcess2"/>
    <dgm:cxn modelId="{F6E78488-DE48-44AA-8C09-698A20F3C61D}" type="presParOf" srcId="{517B78B5-07FD-4DE2-BB9F-C9CBAF882785}" destId="{1D772928-AA50-43AB-9457-9842599D7DEC}" srcOrd="0" destOrd="0" presId="urn:microsoft.com/office/officeart/2005/8/layout/lProcess2"/>
    <dgm:cxn modelId="{68D1F323-605E-4C38-A35C-51DC347A5BC4}" type="presParOf" srcId="{517B78B5-07FD-4DE2-BB9F-C9CBAF882785}" destId="{02791E9C-27E8-4CB1-A830-1388F5586EEA}" srcOrd="1" destOrd="0" presId="urn:microsoft.com/office/officeart/2005/8/layout/lProcess2"/>
    <dgm:cxn modelId="{18A3A8E7-5CE0-4DC4-B556-A626C47A672F}" type="presParOf" srcId="{517B78B5-07FD-4DE2-BB9F-C9CBAF882785}" destId="{09451A80-CAFA-497F-8EEE-66760EC39635}" srcOrd="2" destOrd="0" presId="urn:microsoft.com/office/officeart/2005/8/layout/lProcess2"/>
    <dgm:cxn modelId="{3FAAAC04-21D1-4217-B8E7-1480157A72AD}" type="presParOf" srcId="{517B78B5-07FD-4DE2-BB9F-C9CBAF882785}" destId="{B8B4CEE8-E7B7-40AA-9B5A-1F95E329781E}" srcOrd="3" destOrd="0" presId="urn:microsoft.com/office/officeart/2005/8/layout/lProcess2"/>
    <dgm:cxn modelId="{76F5EA53-C591-433C-9693-020A3559480F}" type="presParOf" srcId="{517B78B5-07FD-4DE2-BB9F-C9CBAF882785}" destId="{A2C281F6-E53B-4204-A7DE-CEB899B28626}" srcOrd="4" destOrd="0" presId="urn:microsoft.com/office/officeart/2005/8/layout/lProcess2"/>
    <dgm:cxn modelId="{71923885-EC38-4F95-8A78-E9DC2D6E40C8}" type="presParOf" srcId="{A0DD0CDF-6A36-4551-9272-20CA3C260E11}" destId="{620049DD-68B0-4BF9-9A50-22421AB6F745}" srcOrd="5" destOrd="0" presId="urn:microsoft.com/office/officeart/2005/8/layout/lProcess2"/>
    <dgm:cxn modelId="{A9F57CF6-7D38-467B-A18A-944B19F510A4}" type="presParOf" srcId="{A0DD0CDF-6A36-4551-9272-20CA3C260E11}" destId="{20807E8E-46DA-4AA6-B484-22C35AA715FF}" srcOrd="6" destOrd="0" presId="urn:microsoft.com/office/officeart/2005/8/layout/lProcess2"/>
    <dgm:cxn modelId="{5587A8C9-3522-4254-9A61-F7FBC3B234F8}" type="presParOf" srcId="{20807E8E-46DA-4AA6-B484-22C35AA715FF}" destId="{45F908F9-008A-4F2A-8FE3-FC5386A837AF}" srcOrd="0" destOrd="0" presId="urn:microsoft.com/office/officeart/2005/8/layout/lProcess2"/>
    <dgm:cxn modelId="{C86FEBF0-E073-43AF-A810-73C98DBF65EC}" type="presParOf" srcId="{20807E8E-46DA-4AA6-B484-22C35AA715FF}" destId="{0BC850CF-20F8-4715-B673-355D55A9BB64}" srcOrd="1" destOrd="0" presId="urn:microsoft.com/office/officeart/2005/8/layout/lProcess2"/>
    <dgm:cxn modelId="{85FE3A6E-0496-46F0-ABFF-66474773520D}" type="presParOf" srcId="{20807E8E-46DA-4AA6-B484-22C35AA715FF}" destId="{3EC52D74-A58C-4206-92AA-660BFDB3B263}" srcOrd="2" destOrd="0" presId="urn:microsoft.com/office/officeart/2005/8/layout/lProcess2"/>
    <dgm:cxn modelId="{ACF83B2D-4ABE-4F49-BE57-01DDF085985B}" type="presParOf" srcId="{3EC52D74-A58C-4206-92AA-660BFDB3B263}" destId="{9346EE56-88C4-4424-8219-90E83D0D61D4}" srcOrd="0" destOrd="0" presId="urn:microsoft.com/office/officeart/2005/8/layout/lProcess2"/>
    <dgm:cxn modelId="{951996EA-7BAB-473B-BDDB-213580AA04BE}" type="presParOf" srcId="{9346EE56-88C4-4424-8219-90E83D0D61D4}" destId="{04479D4D-C6D8-4BF5-9502-559433E698AA}" srcOrd="0" destOrd="0" presId="urn:microsoft.com/office/officeart/2005/8/layout/lProcess2"/>
    <dgm:cxn modelId="{24C4F887-3D47-4181-B1B7-B5E18BEFC25A}" type="presParOf" srcId="{9346EE56-88C4-4424-8219-90E83D0D61D4}" destId="{75286B1F-72BC-4913-A804-2A8C040F41BC}" srcOrd="1" destOrd="0" presId="urn:microsoft.com/office/officeart/2005/8/layout/lProcess2"/>
    <dgm:cxn modelId="{DB6134F6-53E7-427B-8802-643669B4818A}" type="presParOf" srcId="{9346EE56-88C4-4424-8219-90E83D0D61D4}" destId="{D2281C2D-8E16-48B0-960B-09B08609F023}" srcOrd="2" destOrd="0" presId="urn:microsoft.com/office/officeart/2005/8/layout/lProcess2"/>
    <dgm:cxn modelId="{614A2FC3-0E44-4149-8E86-74D13C27BA79}" type="presParOf" srcId="{9346EE56-88C4-4424-8219-90E83D0D61D4}" destId="{54B838CD-C84B-44C2-8DCF-CE355304F07F}" srcOrd="3" destOrd="0" presId="urn:microsoft.com/office/officeart/2005/8/layout/lProcess2"/>
    <dgm:cxn modelId="{134C2B52-2290-4058-8B79-28FDCBCB243A}" type="presParOf" srcId="{9346EE56-88C4-4424-8219-90E83D0D61D4}" destId="{90A56876-5E62-4118-96CD-735C7F14887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E7B37692-701D-42FE-9002-D702C7B0B818}" type="datetimeFigureOut">
              <a:rPr lang="en-US" smtClean="0"/>
              <a:t>6/22/2015</a:t>
            </a:fld>
            <a:endParaRPr lang="en-US"/>
          </a:p>
        </p:txBody>
      </p:sp>
      <p:sp>
        <p:nvSpPr>
          <p:cNvPr id="4" name="Footer Placeholder 3"/>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C69A6CAD-C008-43D4-9B39-3DE159AB4F53}" type="slidenum">
              <a:rPr lang="en-US" smtClean="0"/>
              <a:t>‹#›</a:t>
            </a:fld>
            <a:endParaRPr lang="en-US"/>
          </a:p>
        </p:txBody>
      </p:sp>
    </p:spTree>
    <p:extLst>
      <p:ext uri="{BB962C8B-B14F-4D97-AF65-F5344CB8AC3E}">
        <p14:creationId xmlns:p14="http://schemas.microsoft.com/office/powerpoint/2010/main" val="237796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47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6" y="0"/>
            <a:ext cx="3066733" cy="468471"/>
          </a:xfrm>
          <a:prstGeom prst="rect">
            <a:avLst/>
          </a:prstGeom>
        </p:spPr>
        <p:txBody>
          <a:bodyPr vert="horz" lIns="91440" tIns="45720" rIns="91440" bIns="45720" rtlCol="0"/>
          <a:lstStyle>
            <a:lvl1pPr algn="r">
              <a:defRPr sz="1200"/>
            </a:lvl1pPr>
          </a:lstStyle>
          <a:p>
            <a:fld id="{C9158252-0699-40A0-81C7-D4753F2B2A6B}" type="datetimeFigureOut">
              <a:rPr lang="en-US" smtClean="0"/>
              <a:pPr/>
              <a:t>6/22/2015</a:t>
            </a:fld>
            <a:endParaRPr lang="en-US"/>
          </a:p>
        </p:txBody>
      </p:sp>
      <p:sp>
        <p:nvSpPr>
          <p:cNvPr id="4" name="Slide Image Placeholder 3"/>
          <p:cNvSpPr>
            <a:spLocks noGrp="1" noRot="1" noChangeAspect="1"/>
          </p:cNvSpPr>
          <p:nvPr>
            <p:ph type="sldImg" idx="2"/>
          </p:nvPr>
        </p:nvSpPr>
        <p:spPr>
          <a:xfrm>
            <a:off x="1198563" y="703263"/>
            <a:ext cx="4679950"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450477"/>
            <a:ext cx="5661660" cy="42162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9328"/>
            <a:ext cx="3066733" cy="4684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9328"/>
            <a:ext cx="3066733" cy="468471"/>
          </a:xfrm>
          <a:prstGeom prst="rect">
            <a:avLst/>
          </a:prstGeom>
        </p:spPr>
        <p:txBody>
          <a:bodyPr vert="horz" lIns="91440" tIns="45720" rIns="91440" bIns="45720" rtlCol="0" anchor="b"/>
          <a:lstStyle>
            <a:lvl1pPr algn="r">
              <a:defRPr sz="1200"/>
            </a:lvl1pPr>
          </a:lstStyle>
          <a:p>
            <a:fld id="{CCB5A9BF-C91E-4AAB-B3BA-EA3793CD3289}" type="slidenum">
              <a:rPr lang="en-US" smtClean="0"/>
              <a:pPr/>
              <a:t>‹#›</a:t>
            </a:fld>
            <a:endParaRPr lang="en-US"/>
          </a:p>
        </p:txBody>
      </p:sp>
    </p:spTree>
    <p:extLst>
      <p:ext uri="{BB962C8B-B14F-4D97-AF65-F5344CB8AC3E}">
        <p14:creationId xmlns:p14="http://schemas.microsoft.com/office/powerpoint/2010/main" val="274198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4213"/>
            <a:ext cx="4556125" cy="34178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0189A5-76F5-4B6A-BE5A-72DF026D5FB1}" type="slidenum">
              <a:rPr lang="en-US" smtClean="0"/>
              <a:pPr/>
              <a:t>1</a:t>
            </a:fld>
            <a:endParaRPr lang="en-US"/>
          </a:p>
        </p:txBody>
      </p:sp>
    </p:spTree>
    <p:extLst>
      <p:ext uri="{BB962C8B-B14F-4D97-AF65-F5344CB8AC3E}">
        <p14:creationId xmlns:p14="http://schemas.microsoft.com/office/powerpoint/2010/main" val="173771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“Unless the Christian ethic marked [the early Christians] </a:t>
            </a:r>
            <a:r>
              <a:rPr lang="en-US" sz="1200" b="0" i="1" dirty="0" smtClean="0"/>
              <a:t>a new race</a:t>
            </a:r>
            <a:r>
              <a:rPr lang="en-US" sz="1200" b="0" dirty="0" smtClean="0"/>
              <a:t> it would have been no good proclaiming the Christian story. As a result their lives came under close scrutiny (by others).”</a:t>
            </a:r>
          </a:p>
          <a:p>
            <a:endParaRPr lang="en-US" dirty="0"/>
          </a:p>
        </p:txBody>
      </p:sp>
      <p:sp>
        <p:nvSpPr>
          <p:cNvPr id="4" name="Slide Number Placeholder 3"/>
          <p:cNvSpPr>
            <a:spLocks noGrp="1"/>
          </p:cNvSpPr>
          <p:nvPr>
            <p:ph type="sldNum" sz="quarter" idx="10"/>
          </p:nvPr>
        </p:nvSpPr>
        <p:spPr/>
        <p:txBody>
          <a:bodyPr/>
          <a:lstStyle/>
          <a:p>
            <a:pPr>
              <a:defRPr/>
            </a:pPr>
            <a:fld id="{1DA2695C-7735-4143-AE5B-B7A4D976736B}" type="slidenum">
              <a:rPr lang="en-US" smtClean="0"/>
              <a:pPr>
                <a:defRPr/>
              </a:pPr>
              <a:t>29</a:t>
            </a:fld>
            <a:endParaRPr lang="en-US"/>
          </a:p>
        </p:txBody>
      </p:sp>
    </p:spTree>
    <p:extLst>
      <p:ext uri="{BB962C8B-B14F-4D97-AF65-F5344CB8AC3E}">
        <p14:creationId xmlns:p14="http://schemas.microsoft.com/office/powerpoint/2010/main" val="322510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9D2C9B-15B6-40D0-BC4F-814454BCB791}" type="datetime1">
              <a:rPr lang="en-US" smtClean="0"/>
              <a:pPr/>
              <a:t>6/22/2015</a:t>
            </a:fld>
            <a:endParaRPr lang="en-US"/>
          </a:p>
        </p:txBody>
      </p:sp>
      <p:sp>
        <p:nvSpPr>
          <p:cNvPr id="5" name="Slide Number Placeholder 4"/>
          <p:cNvSpPr>
            <a:spLocks noGrp="1"/>
          </p:cNvSpPr>
          <p:nvPr>
            <p:ph type="sldNum" sz="quarter" idx="11"/>
          </p:nvPr>
        </p:nvSpPr>
        <p:spPr/>
        <p:txBody>
          <a:bodyPr/>
          <a:lstStyle/>
          <a:p>
            <a:fld id="{23EA38F6-839A-4344-8B97-FFB9E42FFA46}" type="slidenum">
              <a:rPr lang="en-US" smtClean="0"/>
              <a:pPr/>
              <a:t>30</a:t>
            </a:fld>
            <a:endParaRPr lang="en-US"/>
          </a:p>
        </p:txBody>
      </p:sp>
    </p:spTree>
    <p:extLst>
      <p:ext uri="{BB962C8B-B14F-4D97-AF65-F5344CB8AC3E}">
        <p14:creationId xmlns:p14="http://schemas.microsoft.com/office/powerpoint/2010/main" val="115173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9D2C9B-15B6-40D0-BC4F-814454BCB791}" type="datetime1">
              <a:rPr lang="en-US" smtClean="0"/>
              <a:pPr/>
              <a:t>6/22/2015</a:t>
            </a:fld>
            <a:endParaRPr lang="en-US"/>
          </a:p>
        </p:txBody>
      </p:sp>
      <p:sp>
        <p:nvSpPr>
          <p:cNvPr id="5" name="Slide Number Placeholder 4"/>
          <p:cNvSpPr>
            <a:spLocks noGrp="1"/>
          </p:cNvSpPr>
          <p:nvPr>
            <p:ph type="sldNum" sz="quarter" idx="11"/>
          </p:nvPr>
        </p:nvSpPr>
        <p:spPr/>
        <p:txBody>
          <a:bodyPr/>
          <a:lstStyle/>
          <a:p>
            <a:fld id="{23EA38F6-839A-4344-8B97-FFB9E42FFA46}" type="slidenum">
              <a:rPr lang="en-US" smtClean="0"/>
              <a:pPr/>
              <a:t>31</a:t>
            </a:fld>
            <a:endParaRPr lang="en-US"/>
          </a:p>
        </p:txBody>
      </p:sp>
    </p:spTree>
    <p:extLst>
      <p:ext uri="{BB962C8B-B14F-4D97-AF65-F5344CB8AC3E}">
        <p14:creationId xmlns:p14="http://schemas.microsoft.com/office/powerpoint/2010/main" val="260072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p>
        </p:txBody>
      </p:sp>
      <p:sp>
        <p:nvSpPr>
          <p:cNvPr id="107524" name="Slide Number Placeholder 3"/>
          <p:cNvSpPr>
            <a:spLocks noGrp="1"/>
          </p:cNvSpPr>
          <p:nvPr>
            <p:ph type="sldNum" sz="quarter" idx="5"/>
          </p:nvPr>
        </p:nvSpPr>
        <p:spPr>
          <a:noFill/>
        </p:spPr>
        <p:txBody>
          <a:bodyPr/>
          <a:lstStyle/>
          <a:p>
            <a:fld id="{F038E1FA-AACA-455B-86A2-A9F874BF7C71}" type="slidenum">
              <a:rPr lang="en-US" smtClean="0"/>
              <a:pPr/>
              <a:t>32</a:t>
            </a:fld>
            <a:endParaRPr lang="en-US" smtClean="0"/>
          </a:p>
        </p:txBody>
      </p:sp>
    </p:spTree>
    <p:extLst>
      <p:ext uri="{BB962C8B-B14F-4D97-AF65-F5344CB8AC3E}">
        <p14:creationId xmlns:p14="http://schemas.microsoft.com/office/powerpoint/2010/main" val="959384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smtClean="0"/>
          </a:p>
        </p:txBody>
      </p:sp>
      <p:sp>
        <p:nvSpPr>
          <p:cNvPr id="104452" name="Slide Number Placeholder 3"/>
          <p:cNvSpPr>
            <a:spLocks noGrp="1"/>
          </p:cNvSpPr>
          <p:nvPr>
            <p:ph type="sldNum" sz="quarter" idx="5"/>
          </p:nvPr>
        </p:nvSpPr>
        <p:spPr>
          <a:noFill/>
        </p:spPr>
        <p:txBody>
          <a:bodyPr/>
          <a:lstStyle/>
          <a:p>
            <a:fld id="{53ADB44C-8E2D-4921-BBFD-E7CBF85AC6DF}" type="slidenum">
              <a:rPr lang="en-US" smtClean="0"/>
              <a:pPr/>
              <a:t>33</a:t>
            </a:fld>
            <a:endParaRPr lang="en-US" smtClean="0"/>
          </a:p>
        </p:txBody>
      </p:sp>
    </p:spTree>
    <p:extLst>
      <p:ext uri="{BB962C8B-B14F-4D97-AF65-F5344CB8AC3E}">
        <p14:creationId xmlns:p14="http://schemas.microsoft.com/office/powerpoint/2010/main" val="317548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i="0" dirty="0" smtClean="0"/>
              <a:t>Principles and applications that follow may come as a change in focus and direction for many of you dedicated people.</a:t>
            </a:r>
          </a:p>
          <a:p>
            <a:endParaRPr lang="en-US" i="0" dirty="0"/>
          </a:p>
        </p:txBody>
      </p:sp>
      <p:sp>
        <p:nvSpPr>
          <p:cNvPr id="4" name="Slide Number Placeholder 3"/>
          <p:cNvSpPr>
            <a:spLocks noGrp="1"/>
          </p:cNvSpPr>
          <p:nvPr>
            <p:ph type="sldNum" sz="quarter" idx="10"/>
          </p:nvPr>
        </p:nvSpPr>
        <p:spPr/>
        <p:txBody>
          <a:bodyPr/>
          <a:lstStyle/>
          <a:p>
            <a:pPr>
              <a:defRPr/>
            </a:pPr>
            <a:fld id="{1DA2695C-7735-4143-AE5B-B7A4D976736B}" type="slidenum">
              <a:rPr lang="en-US" smtClean="0"/>
              <a:pPr>
                <a:defRPr/>
              </a:pPr>
              <a:t>4</a:t>
            </a:fld>
            <a:endParaRPr lang="en-US"/>
          </a:p>
        </p:txBody>
      </p:sp>
    </p:spTree>
    <p:extLst>
      <p:ext uri="{BB962C8B-B14F-4D97-AF65-F5344CB8AC3E}">
        <p14:creationId xmlns:p14="http://schemas.microsoft.com/office/powerpoint/2010/main" val="142387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i="0" dirty="0" smtClean="0"/>
              <a:t>Principles and applications that follow may come as a change in focus and direction for many of you dedicated people.</a:t>
            </a:r>
          </a:p>
          <a:p>
            <a:endParaRPr lang="en-US" i="0" dirty="0"/>
          </a:p>
        </p:txBody>
      </p:sp>
      <p:sp>
        <p:nvSpPr>
          <p:cNvPr id="4" name="Slide Number Placeholder 3"/>
          <p:cNvSpPr>
            <a:spLocks noGrp="1"/>
          </p:cNvSpPr>
          <p:nvPr>
            <p:ph type="sldNum" sz="quarter" idx="10"/>
          </p:nvPr>
        </p:nvSpPr>
        <p:spPr/>
        <p:txBody>
          <a:bodyPr/>
          <a:lstStyle/>
          <a:p>
            <a:pPr>
              <a:defRPr/>
            </a:pPr>
            <a:fld id="{1DA2695C-7735-4143-AE5B-B7A4D976736B}" type="slidenum">
              <a:rPr lang="en-US" smtClean="0"/>
              <a:pPr>
                <a:defRPr/>
              </a:pPr>
              <a:t>5</a:t>
            </a:fld>
            <a:endParaRPr lang="en-US"/>
          </a:p>
        </p:txBody>
      </p:sp>
    </p:spTree>
    <p:extLst>
      <p:ext uri="{BB962C8B-B14F-4D97-AF65-F5344CB8AC3E}">
        <p14:creationId xmlns:p14="http://schemas.microsoft.com/office/powerpoint/2010/main" val="322530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i="0" dirty="0" smtClean="0"/>
              <a:t>Principles and applications that follow may come as a change in focus and direction for many of you dedicated people.</a:t>
            </a:r>
          </a:p>
          <a:p>
            <a:endParaRPr lang="en-US" i="0" dirty="0"/>
          </a:p>
        </p:txBody>
      </p:sp>
      <p:sp>
        <p:nvSpPr>
          <p:cNvPr id="4" name="Slide Number Placeholder 3"/>
          <p:cNvSpPr>
            <a:spLocks noGrp="1"/>
          </p:cNvSpPr>
          <p:nvPr>
            <p:ph type="sldNum" sz="quarter" idx="10"/>
          </p:nvPr>
        </p:nvSpPr>
        <p:spPr/>
        <p:txBody>
          <a:bodyPr/>
          <a:lstStyle/>
          <a:p>
            <a:pPr>
              <a:defRPr/>
            </a:pPr>
            <a:fld id="{1DA2695C-7735-4143-AE5B-B7A4D976736B}" type="slidenum">
              <a:rPr lang="en-US" smtClean="0"/>
              <a:pPr>
                <a:defRPr/>
              </a:pPr>
              <a:t>6</a:t>
            </a:fld>
            <a:endParaRPr lang="en-US"/>
          </a:p>
        </p:txBody>
      </p:sp>
    </p:spTree>
    <p:extLst>
      <p:ext uri="{BB962C8B-B14F-4D97-AF65-F5344CB8AC3E}">
        <p14:creationId xmlns:p14="http://schemas.microsoft.com/office/powerpoint/2010/main" val="221882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p>
        </p:txBody>
      </p:sp>
      <p:sp>
        <p:nvSpPr>
          <p:cNvPr id="108548" name="Slide Number Placeholder 3"/>
          <p:cNvSpPr>
            <a:spLocks noGrp="1"/>
          </p:cNvSpPr>
          <p:nvPr>
            <p:ph type="sldNum" sz="quarter" idx="5"/>
          </p:nvPr>
        </p:nvSpPr>
        <p:spPr>
          <a:noFill/>
        </p:spPr>
        <p:txBody>
          <a:bodyPr/>
          <a:lstStyle/>
          <a:p>
            <a:fld id="{59048259-9613-47AF-BB9F-71BDB43BF413}" type="slidenum">
              <a:rPr lang="en-US" smtClean="0"/>
              <a:pPr/>
              <a:t>8</a:t>
            </a:fld>
            <a:endParaRPr lang="en-US" smtClean="0"/>
          </a:p>
        </p:txBody>
      </p:sp>
    </p:spTree>
    <p:extLst>
      <p:ext uri="{BB962C8B-B14F-4D97-AF65-F5344CB8AC3E}">
        <p14:creationId xmlns:p14="http://schemas.microsoft.com/office/powerpoint/2010/main" val="169401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p>
        </p:txBody>
      </p:sp>
      <p:sp>
        <p:nvSpPr>
          <p:cNvPr id="108548" name="Slide Number Placeholder 3"/>
          <p:cNvSpPr>
            <a:spLocks noGrp="1"/>
          </p:cNvSpPr>
          <p:nvPr>
            <p:ph type="sldNum" sz="quarter" idx="5"/>
          </p:nvPr>
        </p:nvSpPr>
        <p:spPr>
          <a:noFill/>
        </p:spPr>
        <p:txBody>
          <a:bodyPr/>
          <a:lstStyle/>
          <a:p>
            <a:fld id="{59048259-9613-47AF-BB9F-71BDB43BF413}" type="slidenum">
              <a:rPr lang="en-US" smtClean="0"/>
              <a:pPr/>
              <a:t>11</a:t>
            </a:fld>
            <a:endParaRPr lang="en-US" smtClean="0"/>
          </a:p>
        </p:txBody>
      </p:sp>
    </p:spTree>
    <p:extLst>
      <p:ext uri="{BB962C8B-B14F-4D97-AF65-F5344CB8AC3E}">
        <p14:creationId xmlns:p14="http://schemas.microsoft.com/office/powerpoint/2010/main" val="300410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5A9BF-C91E-4AAB-B3BA-EA3793CD3289}" type="slidenum">
              <a:rPr lang="en-US" smtClean="0"/>
              <a:pPr/>
              <a:t>17</a:t>
            </a:fld>
            <a:endParaRPr lang="en-US"/>
          </a:p>
        </p:txBody>
      </p:sp>
    </p:spTree>
    <p:extLst>
      <p:ext uri="{BB962C8B-B14F-4D97-AF65-F5344CB8AC3E}">
        <p14:creationId xmlns:p14="http://schemas.microsoft.com/office/powerpoint/2010/main" val="107510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good and faithful servant vs. “wicked and slothful” third servant did not trust himself.</a:t>
            </a:r>
            <a:endParaRPr lang="en-US" dirty="0"/>
          </a:p>
        </p:txBody>
      </p:sp>
      <p:sp>
        <p:nvSpPr>
          <p:cNvPr id="4" name="Slide Number Placeholder 3"/>
          <p:cNvSpPr>
            <a:spLocks noGrp="1"/>
          </p:cNvSpPr>
          <p:nvPr>
            <p:ph type="sldNum" sz="quarter" idx="10"/>
          </p:nvPr>
        </p:nvSpPr>
        <p:spPr/>
        <p:txBody>
          <a:bodyPr/>
          <a:lstStyle/>
          <a:p>
            <a:fld id="{CCB5A9BF-C91E-4AAB-B3BA-EA3793CD3289}" type="slidenum">
              <a:rPr lang="en-US" smtClean="0"/>
              <a:pPr/>
              <a:t>19</a:t>
            </a:fld>
            <a:endParaRPr lang="en-US"/>
          </a:p>
        </p:txBody>
      </p:sp>
    </p:spTree>
    <p:extLst>
      <p:ext uri="{BB962C8B-B14F-4D97-AF65-F5344CB8AC3E}">
        <p14:creationId xmlns:p14="http://schemas.microsoft.com/office/powerpoint/2010/main" val="2211726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“Unless the Christian ethic marked [the early Christians] </a:t>
            </a:r>
            <a:r>
              <a:rPr lang="en-US" sz="1200" b="0" i="1" dirty="0" smtClean="0"/>
              <a:t>a new race</a:t>
            </a:r>
            <a:r>
              <a:rPr lang="en-US" sz="1200" b="0" dirty="0" smtClean="0"/>
              <a:t> it would have been no good proclaiming the Christian story. As a result their lives came under close scrutiny (by others).”</a:t>
            </a:r>
          </a:p>
          <a:p>
            <a:endParaRPr lang="en-US" dirty="0"/>
          </a:p>
        </p:txBody>
      </p:sp>
      <p:sp>
        <p:nvSpPr>
          <p:cNvPr id="4" name="Slide Number Placeholder 3"/>
          <p:cNvSpPr>
            <a:spLocks noGrp="1"/>
          </p:cNvSpPr>
          <p:nvPr>
            <p:ph type="sldNum" sz="quarter" idx="10"/>
          </p:nvPr>
        </p:nvSpPr>
        <p:spPr/>
        <p:txBody>
          <a:bodyPr/>
          <a:lstStyle/>
          <a:p>
            <a:pPr>
              <a:defRPr/>
            </a:pPr>
            <a:fld id="{1DA2695C-7735-4143-AE5B-B7A4D976736B}" type="slidenum">
              <a:rPr lang="en-US" smtClean="0"/>
              <a:pPr>
                <a:defRPr/>
              </a:pPr>
              <a:t>28</a:t>
            </a:fld>
            <a:endParaRPr lang="en-US"/>
          </a:p>
        </p:txBody>
      </p:sp>
    </p:spTree>
    <p:extLst>
      <p:ext uri="{BB962C8B-B14F-4D97-AF65-F5344CB8AC3E}">
        <p14:creationId xmlns:p14="http://schemas.microsoft.com/office/powerpoint/2010/main" val="74584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526A97E-11A6-499A-BBB0-02D730F2035B}" type="datetime1">
              <a:rPr lang="en-US" smtClean="0"/>
              <a:t>6/22/2015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latin typeface="Century Gothic" panose="020B0502020202020204" pitchFamily="34" charset="0"/>
              </a:defRPr>
            </a:lvl1pPr>
          </a:lstStyle>
          <a:p>
            <a:r>
              <a:rPr lang="en-US" smtClean="0"/>
              <a:t>Small Parish Forum 2015</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F3E748-253C-4F7A-89FB-10830C25F37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49483C-63B5-4516-A913-23E7A4A833EF}" type="datetime1">
              <a:rPr lang="en-US" smtClean="0"/>
              <a:t>6/22/2015</a:t>
            </a:fld>
            <a:endParaRPr lang="en-US"/>
          </a:p>
        </p:txBody>
      </p:sp>
      <p:sp>
        <p:nvSpPr>
          <p:cNvPr id="5" name="Footer Placeholder 4"/>
          <p:cNvSpPr>
            <a:spLocks noGrp="1"/>
          </p:cNvSpPr>
          <p:nvPr>
            <p:ph type="ftr" sz="quarter" idx="11"/>
          </p:nvPr>
        </p:nvSpPr>
        <p:spPr/>
        <p:txBody>
          <a:bodyPr/>
          <a:lstStyle/>
          <a:p>
            <a:r>
              <a:rPr lang="en-US" smtClean="0"/>
              <a:t>Small Parish Forum 2015</a:t>
            </a:r>
            <a:endParaRPr lang="en-US"/>
          </a:p>
        </p:txBody>
      </p:sp>
      <p:sp>
        <p:nvSpPr>
          <p:cNvPr id="6" name="Slide Number Placeholder 5"/>
          <p:cNvSpPr>
            <a:spLocks noGrp="1"/>
          </p:cNvSpPr>
          <p:nvPr>
            <p:ph type="sldNum" sz="quarter" idx="12"/>
          </p:nvPr>
        </p:nvSpPr>
        <p:spPr/>
        <p:txBody>
          <a:bodyPr/>
          <a:lstStyle/>
          <a:p>
            <a:fld id="{BEF3E748-253C-4F7A-89FB-10830C25F3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7412292-C2FE-438A-A9F2-8C3A88FCF0BB}" type="datetime1">
              <a:rPr lang="en-US" smtClean="0"/>
              <a:t>6/22/2015</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Small Parish Forum 2015</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EF3E748-253C-4F7A-89FB-10830C25F3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a:solidFill>
                  <a:schemeClr val="tx1">
                    <a:lumMod val="75000"/>
                    <a:lumOff val="2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7772400" y="6248400"/>
            <a:ext cx="990600" cy="365125"/>
          </a:xfrm>
        </p:spPr>
        <p:txBody>
          <a:bodyPr/>
          <a:lstStyle>
            <a:lvl1pPr algn="r">
              <a:defRPr sz="1100"/>
            </a:lvl1pPr>
          </a:lstStyle>
          <a:p>
            <a:fld id="{F1ABB67E-5C96-4F40-94C7-9258C3DF3D42}" type="datetime1">
              <a:rPr lang="en-US" smtClean="0"/>
              <a:t>6/22/2015</a:t>
            </a:fld>
            <a:endParaRPr lang="en-US"/>
          </a:p>
        </p:txBody>
      </p:sp>
      <p:sp>
        <p:nvSpPr>
          <p:cNvPr id="5" name="Footer Placeholder 4"/>
          <p:cNvSpPr>
            <a:spLocks noGrp="1"/>
          </p:cNvSpPr>
          <p:nvPr>
            <p:ph type="ftr" sz="quarter" idx="11"/>
          </p:nvPr>
        </p:nvSpPr>
        <p:spPr>
          <a:xfrm>
            <a:off x="609600" y="6248206"/>
            <a:ext cx="7010400" cy="365125"/>
          </a:xfrm>
        </p:spPr>
        <p:txBody>
          <a:bodyPr/>
          <a:lstStyle>
            <a:lvl1pPr algn="l">
              <a:defRPr sz="800"/>
            </a:lvl1pPr>
          </a:lstStyle>
          <a:p>
            <a:r>
              <a:rPr lang="en-US" smtClean="0"/>
              <a:t>Small Parish Forum 2015</a:t>
            </a:r>
            <a:endParaRPr lang="en-US" dirty="0"/>
          </a:p>
        </p:txBody>
      </p:sp>
      <p:sp>
        <p:nvSpPr>
          <p:cNvPr id="6" name="Slide Number Placeholder 5"/>
          <p:cNvSpPr>
            <a:spLocks noGrp="1"/>
          </p:cNvSpPr>
          <p:nvPr>
            <p:ph type="sldNum" sz="quarter" idx="12"/>
          </p:nvPr>
        </p:nvSpPr>
        <p:spPr/>
        <p:txBody>
          <a:bodyPr>
            <a:noAutofit/>
          </a:bodyPr>
          <a:lstStyle>
            <a:lvl1pPr>
              <a:defRPr sz="1400">
                <a:solidFill>
                  <a:srgbClr val="FFFFFF"/>
                </a:solidFill>
              </a:defRPr>
            </a:lvl1pPr>
          </a:lstStyle>
          <a:p>
            <a:fld id="{BEF3E748-253C-4F7A-89FB-10830C25F37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lumMod val="75000"/>
                    <a:lumOff val="25000"/>
                  </a:schemeClr>
                </a:solidFill>
                <a:latin typeface="Calibri" panose="020F0502020204030204" pitchFamily="34" charset="0"/>
              </a:defRPr>
            </a:lvl1pPr>
            <a:lvl2pPr>
              <a:defRPr>
                <a:solidFill>
                  <a:schemeClr val="tx1">
                    <a:lumMod val="75000"/>
                    <a:lumOff val="25000"/>
                  </a:schemeClr>
                </a:solidFill>
                <a:latin typeface="Calibri" panose="020F0502020204030204" pitchFamily="34" charset="0"/>
              </a:defRPr>
            </a:lvl2pPr>
            <a:lvl3pPr>
              <a:defRPr>
                <a:solidFill>
                  <a:schemeClr val="tx1">
                    <a:lumMod val="75000"/>
                    <a:lumOff val="25000"/>
                  </a:schemeClr>
                </a:solidFill>
                <a:latin typeface="Calibri" panose="020F0502020204030204" pitchFamily="34" charset="0"/>
              </a:defRPr>
            </a:lvl3pPr>
            <a:lvl4pPr>
              <a:defRPr>
                <a:solidFill>
                  <a:schemeClr val="tx1">
                    <a:lumMod val="75000"/>
                    <a:lumOff val="25000"/>
                  </a:schemeClr>
                </a:solidFill>
                <a:latin typeface="Calibri" panose="020F0502020204030204" pitchFamily="34" charset="0"/>
              </a:defRPr>
            </a:lvl4pPr>
            <a:lvl5pPr>
              <a:defRPr>
                <a:solidFill>
                  <a:schemeClr val="tx1">
                    <a:lumMod val="75000"/>
                    <a:lumOff val="25000"/>
                  </a:schemeClr>
                </a:solidFill>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A008C16-4C95-46D9-AF05-B4AB725CB5FF}" type="datetime1">
              <a:rPr lang="en-US" smtClean="0"/>
              <a:t>6/22/2015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F3E748-253C-4F7A-89FB-10830C25F376}"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Small Parish Forum 2015</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p:txBody>
          <a:bodyPr rtlCol="0"/>
          <a:lstStyle/>
          <a:p>
            <a:fld id="{F959D2E2-6D43-4BAE-BA74-6494FF967B79}" type="datetime1">
              <a:rPr lang="en-US" smtClean="0"/>
              <a:t>6/22/2015</a:t>
            </a:fld>
            <a:endParaRPr lang="en-US"/>
          </a:p>
        </p:txBody>
      </p:sp>
      <p:sp>
        <p:nvSpPr>
          <p:cNvPr id="10" name="Slide Number Placeholder 9"/>
          <p:cNvSpPr>
            <a:spLocks noGrp="1"/>
          </p:cNvSpPr>
          <p:nvPr>
            <p:ph type="sldNum" sz="quarter" idx="16"/>
          </p:nvPr>
        </p:nvSpPr>
        <p:spPr/>
        <p:txBody>
          <a:bodyPr rtlCol="0"/>
          <a:lstStyle/>
          <a:p>
            <a:fld id="{BEF3E748-253C-4F7A-89FB-10830C25F376}"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Small Parish Forum 2015</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fld id="{956946C1-82C6-442C-A256-CEFE5E19851A}" type="datetime1">
              <a:rPr lang="en-US" smtClean="0"/>
              <a:t>6/22/2015</a:t>
            </a:fld>
            <a:endParaRPr lang="en-US"/>
          </a:p>
        </p:txBody>
      </p:sp>
      <p:sp>
        <p:nvSpPr>
          <p:cNvPr id="12" name="Slide Number Placeholder 11"/>
          <p:cNvSpPr>
            <a:spLocks noGrp="1"/>
          </p:cNvSpPr>
          <p:nvPr>
            <p:ph type="sldNum" sz="quarter" idx="16"/>
          </p:nvPr>
        </p:nvSpPr>
        <p:spPr/>
        <p:txBody>
          <a:bodyPr rtlCol="0"/>
          <a:lstStyle/>
          <a:p>
            <a:fld id="{BEF3E748-253C-4F7A-89FB-10830C25F376}"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Small Parish Forum 2015</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20F505A-5CD9-4004-A2EE-444095BD6757}" type="datetime1">
              <a:rPr lang="en-US" smtClean="0"/>
              <a:t>6/22/2015</a:t>
            </a:fld>
            <a:endParaRPr lang="en-US"/>
          </a:p>
        </p:txBody>
      </p:sp>
      <p:sp>
        <p:nvSpPr>
          <p:cNvPr id="4" name="Footer Placeholder 3"/>
          <p:cNvSpPr>
            <a:spLocks noGrp="1"/>
          </p:cNvSpPr>
          <p:nvPr>
            <p:ph type="ftr" sz="quarter" idx="11"/>
          </p:nvPr>
        </p:nvSpPr>
        <p:spPr/>
        <p:txBody>
          <a:bodyPr/>
          <a:lstStyle>
            <a:lvl1pPr algn="l">
              <a:defRPr/>
            </a:lvl1p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EF3E748-253C-4F7A-89FB-10830C25F37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32DC9-05A1-405F-9E60-0051BA4863F0}" type="datetime1">
              <a:rPr lang="en-US" smtClean="0"/>
              <a:t>6/22/2015</a:t>
            </a:fld>
            <a:endParaRPr lang="en-US"/>
          </a:p>
        </p:txBody>
      </p:sp>
      <p:sp>
        <p:nvSpPr>
          <p:cNvPr id="3" name="Footer Placeholder 2"/>
          <p:cNvSpPr>
            <a:spLocks noGrp="1"/>
          </p:cNvSpPr>
          <p:nvPr>
            <p:ph type="ftr" sz="quarter" idx="11"/>
          </p:nvPr>
        </p:nvSpPr>
        <p:spPr/>
        <p:txBody>
          <a:bodyPr/>
          <a:lstStyle>
            <a:lvl1pPr algn="l">
              <a:defRPr/>
            </a:lvl1pPr>
          </a:lstStyle>
          <a:p>
            <a:r>
              <a:rPr lang="en-US" smtClean="0"/>
              <a:t>Small Parish Forum 2015</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EF3E748-253C-4F7A-89FB-10830C25F37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B290AE1-C094-429C-852C-C3DC4BD8A88C}" type="datetime1">
              <a:rPr lang="en-US" smtClean="0"/>
              <a:t>6/22/2015</a:t>
            </a:fld>
            <a:endParaRPr lang="en-US"/>
          </a:p>
        </p:txBody>
      </p:sp>
      <p:sp>
        <p:nvSpPr>
          <p:cNvPr id="6" name="Footer Placeholder 5"/>
          <p:cNvSpPr>
            <a:spLocks noGrp="1"/>
          </p:cNvSpPr>
          <p:nvPr>
            <p:ph type="ftr" sz="quarter" idx="11"/>
          </p:nvPr>
        </p:nvSpPr>
        <p:spPr/>
        <p:txBody>
          <a:bodyPr/>
          <a:lstStyle/>
          <a:p>
            <a:r>
              <a:rPr lang="en-US" smtClean="0"/>
              <a:t>Small Parish Forum 2015</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EF3E748-253C-4F7A-89FB-10830C25F37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C31B90F-7FF6-4FCF-A8BD-94F4258FEB08}" type="datetime1">
              <a:rPr lang="en-US" smtClean="0"/>
              <a:t>6/22/2015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EF3E748-253C-4F7A-89FB-10830C25F37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Small Parish Forum 2015</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r" eaLnBrk="1" latinLnBrk="0" hangingPunct="1">
              <a:defRPr kumimoji="0" sz="1100">
                <a:solidFill>
                  <a:schemeClr val="tx2"/>
                </a:solidFill>
              </a:defRPr>
            </a:lvl1pPr>
          </a:lstStyle>
          <a:p>
            <a:fld id="{0F95837A-5358-49F9-AD5F-43DEED0BBDFA}" type="datetime1">
              <a:rPr lang="en-US" smtClean="0"/>
              <a:t>6/22/2015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l" eaLnBrk="1" latinLnBrk="0" hangingPunct="1">
              <a:defRPr kumimoji="0" sz="1100">
                <a:solidFill>
                  <a:schemeClr val="tx2"/>
                </a:solidFill>
              </a:defRPr>
            </a:lvl1pPr>
          </a:lstStyle>
          <a:p>
            <a:r>
              <a:rPr lang="en-US" smtClean="0"/>
              <a:t>Small Parish Forum 2015</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F3E748-253C-4F7A-89FB-10830C25F3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p:txStyles>
    <p:titleStyle>
      <a:lvl1pPr algn="l" rtl="0" eaLnBrk="1" latinLnBrk="0" hangingPunct="1">
        <a:spcBef>
          <a:spcPct val="0"/>
        </a:spcBef>
        <a:buNone/>
        <a:defRPr kumimoji="0" sz="4400" kern="1200">
          <a:solidFill>
            <a:schemeClr val="tx2"/>
          </a:solidFill>
          <a:latin typeface="Garamond" panose="02020404030301010803"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anose="02020404030301010803"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anose="02020404030301010803"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anose="02020404030301010803"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anose="02020404030301010803"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anose="02020404030301010803"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5.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St. Nicholas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225" y="3384040"/>
            <a:ext cx="4652275" cy="334615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BBA2A75F-02D7-429E-A0BB-B7148782541E}" type="datetime1">
              <a:rPr lang="en-US" smtClean="0"/>
              <a:t>6/22/2015</a:t>
            </a:fld>
            <a:endParaRPr lang="en-US"/>
          </a:p>
        </p:txBody>
      </p:sp>
      <p:sp>
        <p:nvSpPr>
          <p:cNvPr id="6" name="Footer Placeholder 5"/>
          <p:cNvSpPr>
            <a:spLocks noGrp="1"/>
          </p:cNvSpPr>
          <p:nvPr>
            <p:ph type="ftr" sz="quarter" idx="11"/>
          </p:nvPr>
        </p:nvSpPr>
        <p:spPr/>
        <p:txBody>
          <a:bodyPr/>
          <a:lstStyle/>
          <a:p>
            <a:r>
              <a:rPr lang="en-US" smtClean="0"/>
              <a:t>Small Parish Forum 2015</a:t>
            </a:r>
            <a:endParaRPr lang="en-US" dirty="0"/>
          </a:p>
        </p:txBody>
      </p:sp>
      <p:sp>
        <p:nvSpPr>
          <p:cNvPr id="7" name="Slide Number Placeholder 6"/>
          <p:cNvSpPr>
            <a:spLocks noGrp="1"/>
          </p:cNvSpPr>
          <p:nvPr>
            <p:ph type="sldNum" sz="quarter" idx="12"/>
          </p:nvPr>
        </p:nvSpPr>
        <p:spPr/>
        <p:txBody>
          <a:bodyPr/>
          <a:lstStyle/>
          <a:p>
            <a:fld id="{BEF3E748-253C-4F7A-89FB-10830C25F376}" type="slidenum">
              <a:rPr lang="en-US" smtClean="0"/>
              <a:pPr/>
              <a:t>1</a:t>
            </a:fld>
            <a:endParaRPr lang="en-US"/>
          </a:p>
        </p:txBody>
      </p:sp>
      <p:sp>
        <p:nvSpPr>
          <p:cNvPr id="12" name="TextBox 11"/>
          <p:cNvSpPr txBox="1"/>
          <p:nvPr/>
        </p:nvSpPr>
        <p:spPr>
          <a:xfrm flipH="1">
            <a:off x="457200" y="2895600"/>
            <a:ext cx="4267200" cy="1139726"/>
          </a:xfrm>
          <a:prstGeom prst="roundRect">
            <a:avLst>
              <a:gd name="adj" fmla="val 10473"/>
            </a:avLst>
          </a:prstGeom>
          <a:solidFill>
            <a:schemeClr val="bg2"/>
          </a:solidFill>
          <a:ln>
            <a:solidFill>
              <a:srgbClr val="002060"/>
            </a:solidFill>
          </a:ln>
        </p:spPr>
        <p:txBody>
          <a:bodyPr wrap="square" rtlCol="0">
            <a:spAutoFit/>
          </a:bodyPr>
          <a:lstStyle/>
          <a:p>
            <a:pPr algn="ctr"/>
            <a:r>
              <a:rPr lang="en-US" sz="3200" b="1" dirty="0" smtClean="0">
                <a:latin typeface="Papyrus" panose="03070502060502030205" pitchFamily="66" charset="0"/>
              </a:rPr>
              <a:t>Becoming Stewards of Our Parish Future</a:t>
            </a:r>
            <a:endParaRPr lang="en-US" sz="3200" b="1" dirty="0">
              <a:latin typeface="Papyrus" panose="03070502060502030205" pitchFamily="66" charset="0"/>
            </a:endParaRPr>
          </a:p>
        </p:txBody>
      </p:sp>
      <p:grpSp>
        <p:nvGrpSpPr>
          <p:cNvPr id="4" name="Group 3"/>
          <p:cNvGrpSpPr/>
          <p:nvPr/>
        </p:nvGrpSpPr>
        <p:grpSpPr>
          <a:xfrm>
            <a:off x="4953000" y="304800"/>
            <a:ext cx="4038600" cy="2962375"/>
            <a:chOff x="533400" y="232200"/>
            <a:chExt cx="3657600" cy="3044399"/>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32200"/>
              <a:ext cx="3276600" cy="3044399"/>
            </a:xfrm>
            <a:prstGeom prst="rect">
              <a:avLst/>
            </a:prstGeom>
          </p:spPr>
        </p:pic>
        <p:sp>
          <p:nvSpPr>
            <p:cNvPr id="3" name="Rectangle 2"/>
            <p:cNvSpPr/>
            <p:nvPr/>
          </p:nvSpPr>
          <p:spPr>
            <a:xfrm>
              <a:off x="533400" y="2436209"/>
              <a:ext cx="3657600" cy="338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196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7" name="Title 6"/>
          <p:cNvSpPr>
            <a:spLocks noGrp="1"/>
          </p:cNvSpPr>
          <p:nvPr>
            <p:ph type="title"/>
          </p:nvPr>
        </p:nvSpPr>
        <p:spPr/>
        <p:txBody>
          <a:bodyPr/>
          <a:lstStyle/>
          <a:p>
            <a:r>
              <a:rPr lang="en-US" dirty="0" smtClean="0"/>
              <a:t>Hope</a:t>
            </a:r>
            <a:endParaRPr lang="en-US" dirty="0"/>
          </a:p>
        </p:txBody>
      </p:sp>
      <p:sp>
        <p:nvSpPr>
          <p:cNvPr id="3" name="Date Placeholder 2"/>
          <p:cNvSpPr>
            <a:spLocks noGrp="1"/>
          </p:cNvSpPr>
          <p:nvPr>
            <p:ph type="dt" sz="half" idx="10"/>
          </p:nvPr>
        </p:nvSpPr>
        <p:spPr/>
        <p:txBody>
          <a:bodyPr/>
          <a:lstStyle/>
          <a:p>
            <a:fld id="{3EA576CC-5472-4C51-BD0C-C5C0A482B617}" type="datetime1">
              <a:rPr lang="en-US" smtClean="0"/>
              <a:t>6/22/2015</a:t>
            </a:fld>
            <a:endParaRPr lang="en-US"/>
          </a:p>
        </p:txBody>
      </p:sp>
      <p:sp>
        <p:nvSpPr>
          <p:cNvPr id="5" name="Slide Number Placeholder 4"/>
          <p:cNvSpPr>
            <a:spLocks noGrp="1"/>
          </p:cNvSpPr>
          <p:nvPr>
            <p:ph type="sldNum" sz="quarter" idx="11"/>
          </p:nvPr>
        </p:nvSpPr>
        <p:spPr/>
        <p:txBody>
          <a:bodyPr/>
          <a:lstStyle/>
          <a:p>
            <a:fld id="{BEF3E748-253C-4F7A-89FB-10830C25F376}" type="slidenum">
              <a:rPr lang="en-US" smtClean="0"/>
              <a:pPr/>
              <a:t>10</a:t>
            </a:fld>
            <a:endParaRPr lang="en-US"/>
          </a:p>
        </p:txBody>
      </p:sp>
      <p:sp>
        <p:nvSpPr>
          <p:cNvPr id="4" name="Footer Placeholder 3"/>
          <p:cNvSpPr>
            <a:spLocks noGrp="1"/>
          </p:cNvSpPr>
          <p:nvPr>
            <p:ph type="ftr" sz="quarter" idx="12"/>
          </p:nvPr>
        </p:nvSpPr>
        <p:spPr/>
        <p:txBody>
          <a:bodyPr/>
          <a:lstStyle/>
          <a:p>
            <a:r>
              <a:rPr lang="en-US" smtClean="0"/>
              <a:t>Small Parish Forum 2015</a:t>
            </a:r>
            <a:endParaRPr lang="en-US" dirty="0"/>
          </a:p>
        </p:txBody>
      </p:sp>
    </p:spTree>
    <p:extLst>
      <p:ext uri="{BB962C8B-B14F-4D97-AF65-F5344CB8AC3E}">
        <p14:creationId xmlns:p14="http://schemas.microsoft.com/office/powerpoint/2010/main" val="1074828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dirty="0" smtClean="0"/>
              <a:t>Parishes Can Become More Vibrant</a:t>
            </a:r>
          </a:p>
        </p:txBody>
      </p:sp>
      <p:sp>
        <p:nvSpPr>
          <p:cNvPr id="12" name="Footer Placeholder 11"/>
          <p:cNvSpPr>
            <a:spLocks noGrp="1"/>
          </p:cNvSpPr>
          <p:nvPr>
            <p:ph type="ftr" sz="quarter" idx="11"/>
          </p:nvPr>
        </p:nvSpPr>
        <p:spPr/>
        <p:txBody>
          <a:bodyPr/>
          <a:lstStyle/>
          <a:p>
            <a:r>
              <a:rPr lang="en-US" smtClean="0"/>
              <a:t>Small Parish Forum 2015</a:t>
            </a:r>
            <a:endParaRPr lang="en-US" dirty="0"/>
          </a:p>
        </p:txBody>
      </p:sp>
      <p:sp>
        <p:nvSpPr>
          <p:cNvPr id="13" name="Slide Number Placeholder 4"/>
          <p:cNvSpPr>
            <a:spLocks noGrp="1"/>
          </p:cNvSpPr>
          <p:nvPr>
            <p:ph type="sldNum" sz="quarter" idx="12"/>
          </p:nvPr>
        </p:nvSpPr>
        <p:spPr/>
        <p:txBody>
          <a:bodyPr>
            <a:normAutofit fontScale="85000" lnSpcReduction="20000"/>
          </a:bodyPr>
          <a:lstStyle/>
          <a:p>
            <a:fld id="{75BF0BFB-5C25-44D2-ABCB-C85A377B9096}" type="slidenum">
              <a:rPr lang="en-US" smtClean="0"/>
              <a:pPr/>
              <a:t>11</a:t>
            </a:fld>
            <a:endParaRPr lang="en-US"/>
          </a:p>
        </p:txBody>
      </p:sp>
      <p:sp>
        <p:nvSpPr>
          <p:cNvPr id="17" name="TextBox 16"/>
          <p:cNvSpPr txBox="1"/>
          <p:nvPr/>
        </p:nvSpPr>
        <p:spPr>
          <a:xfrm>
            <a:off x="533400" y="1600200"/>
            <a:ext cx="8382000" cy="1542474"/>
          </a:xfrm>
          <a:prstGeom prst="rect">
            <a:avLst/>
          </a:prstGeom>
          <a:noFill/>
        </p:spPr>
        <p:txBody>
          <a:bodyPr wrap="square" rtlCol="0">
            <a:spAutoFit/>
          </a:bodyPr>
          <a:lstStyle/>
          <a:p>
            <a:pPr>
              <a:lnSpc>
                <a:spcPct val="120000"/>
              </a:lnSpc>
            </a:pPr>
            <a:r>
              <a:rPr lang="en-US" sz="1600" i="1" dirty="0" smtClean="0"/>
              <a:t>“… we have a </a:t>
            </a:r>
            <a:r>
              <a:rPr lang="en-US" sz="1600" b="1" i="1" dirty="0" smtClean="0"/>
              <a:t>new-born ministry to the depressed neighborhood around our church</a:t>
            </a:r>
            <a:r>
              <a:rPr lang="en-US" sz="1600" i="1" dirty="0" smtClean="0"/>
              <a:t>, that is just taking its first steps.   …the </a:t>
            </a:r>
            <a:r>
              <a:rPr lang="en-US" sz="1600" b="1" i="1" dirty="0" smtClean="0"/>
              <a:t>confidence</a:t>
            </a:r>
            <a:r>
              <a:rPr lang="en-US" sz="1600" i="1" dirty="0" smtClean="0"/>
              <a:t> to embark on that whole vision has its</a:t>
            </a:r>
            <a:r>
              <a:rPr lang="en-US" sz="1600" b="1" i="1" dirty="0" smtClean="0"/>
              <a:t> roots directly in the urban parish conference</a:t>
            </a:r>
            <a:r>
              <a:rPr lang="en-US" sz="1600" i="1" dirty="0" smtClean="0"/>
              <a:t> in Cleveland.   …a difference was made, in very concrete terms, to the day-to-day life of our own local church, in ways small and very large.”</a:t>
            </a:r>
            <a:endParaRPr lang="en-US" sz="1600" dirty="0" smtClean="0"/>
          </a:p>
        </p:txBody>
      </p:sp>
      <p:pic>
        <p:nvPicPr>
          <p:cNvPr id="2050" name="Picture 2" descr="Displaying IMG_3458.JPG"/>
          <p:cNvPicPr>
            <a:picLocks noChangeAspect="1" noChangeArrowheads="1"/>
          </p:cNvPicPr>
          <p:nvPr/>
        </p:nvPicPr>
        <p:blipFill rotWithShape="1">
          <a:blip r:embed="rId3">
            <a:extLst>
              <a:ext uri="{28A0092B-C50C-407E-A947-70E740481C1C}">
                <a14:useLocalDpi xmlns:a14="http://schemas.microsoft.com/office/drawing/2010/main" val="0"/>
              </a:ext>
            </a:extLst>
          </a:blip>
          <a:srcRect l="4688" t="7042" r="7812" b="20041"/>
          <a:stretch/>
        </p:blipFill>
        <p:spPr bwMode="auto">
          <a:xfrm>
            <a:off x="4038600" y="3124745"/>
            <a:ext cx="4632086" cy="2895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oly Trinity Chu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50835"/>
            <a:ext cx="1676400" cy="2189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 Box 4"/>
          <p:cNvSpPr txBox="1">
            <a:spLocks noChangeArrowheads="1"/>
          </p:cNvSpPr>
          <p:nvPr/>
        </p:nvSpPr>
        <p:spPr bwMode="auto">
          <a:xfrm>
            <a:off x="1201271" y="5316755"/>
            <a:ext cx="2819400" cy="646331"/>
          </a:xfrm>
          <a:prstGeom prst="rect">
            <a:avLst/>
          </a:prstGeom>
          <a:solidFill>
            <a:schemeClr val="tx2">
              <a:alpha val="70979"/>
            </a:schemeClr>
          </a:solidFill>
          <a:ln w="9525">
            <a:noFill/>
            <a:miter lim="800000"/>
            <a:headEnd/>
            <a:tailEnd/>
          </a:ln>
        </p:spPr>
        <p:txBody>
          <a:bodyPr wrap="square">
            <a:spAutoFit/>
          </a:bodyPr>
          <a:lstStyle/>
          <a:p>
            <a:pPr algn="ctr"/>
            <a:r>
              <a:rPr lang="en-US" sz="1800" b="1" dirty="0">
                <a:solidFill>
                  <a:schemeClr val="bg1"/>
                </a:solidFill>
              </a:rPr>
              <a:t>Holy </a:t>
            </a:r>
            <a:r>
              <a:rPr lang="en-US" sz="1800" b="1" dirty="0" smtClean="0">
                <a:solidFill>
                  <a:schemeClr val="bg1"/>
                </a:solidFill>
              </a:rPr>
              <a:t>Trinity Church</a:t>
            </a:r>
            <a:endParaRPr lang="en-US" sz="1800" b="1" dirty="0">
              <a:solidFill>
                <a:schemeClr val="bg1"/>
              </a:solidFill>
            </a:endParaRPr>
          </a:p>
          <a:p>
            <a:pPr algn="ctr"/>
            <a:r>
              <a:rPr lang="en-US" sz="1800" b="1" dirty="0">
                <a:solidFill>
                  <a:schemeClr val="bg1"/>
                </a:solidFill>
              </a:rPr>
              <a:t>16  &gt;&gt; 84</a:t>
            </a:r>
          </a:p>
        </p:txBody>
      </p:sp>
      <p:sp>
        <p:nvSpPr>
          <p:cNvPr id="2" name="Date Placeholder 1"/>
          <p:cNvSpPr>
            <a:spLocks noGrp="1"/>
          </p:cNvSpPr>
          <p:nvPr>
            <p:ph type="dt" sz="half" idx="10"/>
          </p:nvPr>
        </p:nvSpPr>
        <p:spPr/>
        <p:txBody>
          <a:bodyPr/>
          <a:lstStyle/>
          <a:p>
            <a:fld id="{71E80202-82C8-4DB3-8AA1-8D9B69378C54}" type="datetime1">
              <a:rPr lang="en-US" smtClean="0"/>
              <a:t>6/22/2015</a:t>
            </a:fld>
            <a:endParaRPr lang="en-US"/>
          </a:p>
        </p:txBody>
      </p:sp>
    </p:spTree>
    <p:extLst>
      <p:ext uri="{BB962C8B-B14F-4D97-AF65-F5344CB8AC3E}">
        <p14:creationId xmlns:p14="http://schemas.microsoft.com/office/powerpoint/2010/main" val="1080110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Parishes Can Become More Vibrant</a:t>
            </a:r>
            <a:endParaRPr lang="en-US" dirty="0"/>
          </a:p>
        </p:txBody>
      </p:sp>
      <p:sp>
        <p:nvSpPr>
          <p:cNvPr id="4" name="Footer Placeholder 3"/>
          <p:cNvSpPr>
            <a:spLocks noGrp="1"/>
          </p:cNvSpPr>
          <p:nvPr>
            <p:ph type="ftr" sz="quarter" idx="11"/>
          </p:nvPr>
        </p:nvSpPr>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F17C24D-5516-47B1-9FEA-26B6C7F8D0BF}" type="slidenum">
              <a:rPr lang="en-US" smtClean="0"/>
              <a:pPr/>
              <a:t>12</a:t>
            </a:fld>
            <a:endParaRPr lang="en-US"/>
          </a:p>
        </p:txBody>
      </p:sp>
      <p:pic>
        <p:nvPicPr>
          <p:cNvPr id="6" name="Picture 2" descr="Holy Assumption Church"/>
          <p:cNvPicPr>
            <a:picLocks noChangeAspect="1" noChangeArrowheads="1"/>
          </p:cNvPicPr>
          <p:nvPr/>
        </p:nvPicPr>
        <p:blipFill>
          <a:blip r:embed="rId2" cstate="print"/>
          <a:srcRect/>
          <a:stretch>
            <a:fillRect/>
          </a:stretch>
        </p:blipFill>
        <p:spPr bwMode="auto">
          <a:xfrm>
            <a:off x="685800" y="3060021"/>
            <a:ext cx="3429000" cy="2466314"/>
          </a:xfrm>
          <a:prstGeom prst="rect">
            <a:avLst/>
          </a:prstGeom>
          <a:noFill/>
        </p:spPr>
      </p:pic>
      <p:sp>
        <p:nvSpPr>
          <p:cNvPr id="7" name="TextBox 6"/>
          <p:cNvSpPr txBox="1"/>
          <p:nvPr/>
        </p:nvSpPr>
        <p:spPr>
          <a:xfrm>
            <a:off x="609601" y="1752600"/>
            <a:ext cx="3657599" cy="707886"/>
          </a:xfrm>
          <a:prstGeom prst="rect">
            <a:avLst/>
          </a:prstGeom>
          <a:noFill/>
        </p:spPr>
        <p:txBody>
          <a:bodyPr wrap="square" rtlCol="0">
            <a:spAutoFit/>
          </a:bodyPr>
          <a:lstStyle/>
          <a:p>
            <a:r>
              <a:rPr lang="en-US" sz="2000" dirty="0" smtClean="0">
                <a:latin typeface="+mn-lt"/>
              </a:rPr>
              <a:t>Holy Assumption Church</a:t>
            </a:r>
          </a:p>
          <a:p>
            <a:r>
              <a:rPr lang="en-US" sz="2000" dirty="0" smtClean="0">
                <a:latin typeface="+mn-lt"/>
              </a:rPr>
              <a:t>Canton OH</a:t>
            </a:r>
            <a:endParaRPr lang="en-US" sz="2000" dirty="0">
              <a:latin typeface="+mn-lt"/>
            </a:endParaRPr>
          </a:p>
        </p:txBody>
      </p:sp>
      <p:sp>
        <p:nvSpPr>
          <p:cNvPr id="8" name="TextBox 7"/>
          <p:cNvSpPr txBox="1"/>
          <p:nvPr/>
        </p:nvSpPr>
        <p:spPr>
          <a:xfrm>
            <a:off x="4419600" y="1905000"/>
            <a:ext cx="4571999" cy="3662541"/>
          </a:xfrm>
          <a:prstGeom prst="rect">
            <a:avLst/>
          </a:prstGeom>
          <a:solidFill>
            <a:schemeClr val="bg1"/>
          </a:solidFill>
          <a:ln>
            <a:noFill/>
          </a:ln>
        </p:spPr>
        <p:txBody>
          <a:bodyPr wrap="square" rtlCol="0">
            <a:spAutoFit/>
          </a:bodyPr>
          <a:lstStyle/>
          <a:p>
            <a:r>
              <a:rPr lang="en-US" sz="1600" i="1" dirty="0" smtClean="0">
                <a:latin typeface="+mn-lt"/>
              </a:rPr>
              <a:t>“…a parish climate survey helped pinpoint avenues of growth and development. This led us to create and adopt a mission/vision statement, act upon important outreach opportunities and build a plan for the future growth of our parish.</a:t>
            </a:r>
          </a:p>
          <a:p>
            <a:r>
              <a:rPr lang="en-US" sz="1200" i="1" dirty="0" smtClean="0">
                <a:latin typeface="+mn-lt"/>
              </a:rPr>
              <a:t> </a:t>
            </a:r>
          </a:p>
          <a:p>
            <a:r>
              <a:rPr lang="en-US" sz="1600" i="1" dirty="0" smtClean="0">
                <a:latin typeface="+mn-lt"/>
              </a:rPr>
              <a:t>We are currently blessed with eight catechumens. </a:t>
            </a:r>
          </a:p>
          <a:p>
            <a:endParaRPr lang="en-US" sz="1200" i="1" dirty="0" smtClean="0">
              <a:latin typeface="+mn-lt"/>
            </a:endParaRPr>
          </a:p>
          <a:p>
            <a:r>
              <a:rPr lang="en-US" sz="1600" i="1" dirty="0" smtClean="0">
                <a:latin typeface="+mn-lt"/>
              </a:rPr>
              <a:t>Our Sunday attendance has increased steadily </a:t>
            </a:r>
            <a:r>
              <a:rPr lang="en-US" sz="1600" b="1" i="1" dirty="0" smtClean="0">
                <a:latin typeface="+mn-lt"/>
              </a:rPr>
              <a:t>from 56 per Sunday to 85 per Sunday </a:t>
            </a:r>
            <a:r>
              <a:rPr lang="en-US" sz="1600" i="1" dirty="0" smtClean="0">
                <a:latin typeface="+mn-lt"/>
              </a:rPr>
              <a:t>[one year later]. </a:t>
            </a:r>
          </a:p>
          <a:p>
            <a:endParaRPr lang="en-US" sz="1100" i="1" dirty="0" smtClean="0">
              <a:latin typeface="+mn-lt"/>
            </a:endParaRPr>
          </a:p>
          <a:p>
            <a:r>
              <a:rPr lang="en-US" sz="1600" i="1" dirty="0" smtClean="0">
                <a:latin typeface="+mn-lt"/>
              </a:rPr>
              <a:t>Also encouraging was the change in our financial situation.” </a:t>
            </a:r>
            <a:endParaRPr lang="en-US" sz="1600" dirty="0">
              <a:latin typeface="+mn-lt"/>
            </a:endParaRPr>
          </a:p>
        </p:txBody>
      </p:sp>
      <p:sp>
        <p:nvSpPr>
          <p:cNvPr id="3" name="Date Placeholder 2"/>
          <p:cNvSpPr>
            <a:spLocks noGrp="1"/>
          </p:cNvSpPr>
          <p:nvPr>
            <p:ph type="dt" sz="half" idx="10"/>
          </p:nvPr>
        </p:nvSpPr>
        <p:spPr/>
        <p:txBody>
          <a:bodyPr/>
          <a:lstStyle/>
          <a:p>
            <a:fld id="{DB59082D-F2DC-4022-94A1-6732277B1DFB}" type="datetime1">
              <a:rPr lang="en-US" smtClean="0"/>
              <a:t>6/22/2015</a:t>
            </a:fld>
            <a:endParaRPr lang="en-US"/>
          </a:p>
        </p:txBody>
      </p:sp>
    </p:spTree>
    <p:extLst>
      <p:ext uri="{BB962C8B-B14F-4D97-AF65-F5344CB8AC3E}">
        <p14:creationId xmlns:p14="http://schemas.microsoft.com/office/powerpoint/2010/main" val="3542708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Forum Goal</a:t>
            </a:r>
            <a:endParaRPr lang="en-US" dirty="0"/>
          </a:p>
        </p:txBody>
      </p:sp>
      <p:sp>
        <p:nvSpPr>
          <p:cNvPr id="3" name="Date Placeholder 2"/>
          <p:cNvSpPr>
            <a:spLocks noGrp="1"/>
          </p:cNvSpPr>
          <p:nvPr>
            <p:ph type="dt" sz="half" idx="10"/>
          </p:nvPr>
        </p:nvSpPr>
        <p:spPr/>
        <p:txBody>
          <a:bodyPr/>
          <a:lstStyle/>
          <a:p>
            <a:fld id="{38390E86-E137-4B14-8E14-CB79CAB6E485}"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13</a:t>
            </a:fld>
            <a:endParaRPr lang="en-US"/>
          </a:p>
        </p:txBody>
      </p:sp>
      <p:sp>
        <p:nvSpPr>
          <p:cNvPr id="6" name="Content Placeholder 5"/>
          <p:cNvSpPr>
            <a:spLocks noGrp="1"/>
          </p:cNvSpPr>
          <p:nvPr>
            <p:ph sz="quarter" idx="1"/>
          </p:nvPr>
        </p:nvSpPr>
        <p:spPr/>
        <p:txBody>
          <a:bodyPr/>
          <a:lstStyle/>
          <a:p>
            <a:r>
              <a:rPr lang="en-US" dirty="0" smtClean="0"/>
              <a:t>For attendees to leave committed and able to take appropriate next steps in your parish. </a:t>
            </a:r>
          </a:p>
        </p:txBody>
      </p:sp>
      <p:sp>
        <p:nvSpPr>
          <p:cNvPr id="7" name="TextBox 6"/>
          <p:cNvSpPr txBox="1"/>
          <p:nvPr/>
        </p:nvSpPr>
        <p:spPr>
          <a:xfrm>
            <a:off x="1447800" y="3301032"/>
            <a:ext cx="2897841" cy="1200329"/>
          </a:xfrm>
          <a:prstGeom prst="rect">
            <a:avLst/>
          </a:prstGeom>
          <a:solidFill>
            <a:schemeClr val="bg2">
              <a:lumMod val="90000"/>
            </a:schemeClr>
          </a:solidFill>
          <a:ln>
            <a:solidFill>
              <a:srgbClr val="42557F"/>
            </a:solidFill>
          </a:ln>
        </p:spPr>
        <p:txBody>
          <a:bodyPr wrap="square" rtlCol="0">
            <a:spAutoFit/>
          </a:bodyPr>
          <a:lstStyle/>
          <a:p>
            <a:pPr algn="ctr"/>
            <a:r>
              <a:rPr lang="en-US" sz="2400" dirty="0" smtClean="0">
                <a:latin typeface="Garamond" panose="02020404030301010803" pitchFamily="18" charset="0"/>
              </a:rPr>
              <a:t>Stimulate Commitment to Stewardship of Future</a:t>
            </a:r>
            <a:endParaRPr lang="en-US" sz="2400" dirty="0">
              <a:latin typeface="Garamond" panose="02020404030301010803" pitchFamily="18" charset="0"/>
            </a:endParaRPr>
          </a:p>
        </p:txBody>
      </p:sp>
      <p:sp>
        <p:nvSpPr>
          <p:cNvPr id="8" name="TextBox 7"/>
          <p:cNvSpPr txBox="1"/>
          <p:nvPr/>
        </p:nvSpPr>
        <p:spPr>
          <a:xfrm>
            <a:off x="4500282" y="3301032"/>
            <a:ext cx="2967318" cy="1190413"/>
          </a:xfrm>
          <a:prstGeom prst="rect">
            <a:avLst/>
          </a:prstGeom>
          <a:solidFill>
            <a:schemeClr val="bg2">
              <a:lumMod val="90000"/>
            </a:schemeClr>
          </a:solidFill>
          <a:ln>
            <a:solidFill>
              <a:srgbClr val="42557F"/>
            </a:solidFill>
          </a:ln>
        </p:spPr>
        <p:txBody>
          <a:bodyPr wrap="square" rtlCol="0" anchor="ctr">
            <a:noAutofit/>
          </a:bodyPr>
          <a:lstStyle/>
          <a:p>
            <a:pPr algn="ctr"/>
            <a:r>
              <a:rPr lang="en-US" sz="2400" dirty="0" smtClean="0">
                <a:latin typeface="Garamond" panose="02020404030301010803" pitchFamily="18" charset="0"/>
              </a:rPr>
              <a:t>Offer Worship &amp; </a:t>
            </a:r>
            <a:r>
              <a:rPr lang="en-US" sz="2400" dirty="0">
                <a:latin typeface="Garamond" panose="02020404030301010803" pitchFamily="18" charset="0"/>
              </a:rPr>
              <a:t>L</a:t>
            </a:r>
            <a:r>
              <a:rPr lang="en-US" sz="2400" dirty="0" smtClean="0">
                <a:latin typeface="Garamond" panose="02020404030301010803" pitchFamily="18" charset="0"/>
              </a:rPr>
              <a:t>eadership Tools</a:t>
            </a:r>
            <a:endParaRPr lang="en-US" sz="2400" dirty="0">
              <a:latin typeface="Garamond" panose="02020404030301010803" pitchFamily="18" charset="0"/>
            </a:endParaRPr>
          </a:p>
        </p:txBody>
      </p:sp>
      <p:sp>
        <p:nvSpPr>
          <p:cNvPr id="9" name="TextBox 8"/>
          <p:cNvSpPr txBox="1"/>
          <p:nvPr/>
        </p:nvSpPr>
        <p:spPr>
          <a:xfrm>
            <a:off x="1447801" y="4653634"/>
            <a:ext cx="2915770" cy="1200329"/>
          </a:xfrm>
          <a:prstGeom prst="rect">
            <a:avLst/>
          </a:prstGeom>
          <a:solidFill>
            <a:schemeClr val="bg2">
              <a:lumMod val="90000"/>
            </a:schemeClr>
          </a:solidFill>
          <a:ln>
            <a:solidFill>
              <a:srgbClr val="42557F"/>
            </a:solidFill>
          </a:ln>
        </p:spPr>
        <p:txBody>
          <a:bodyPr wrap="square" rtlCol="0">
            <a:spAutoFit/>
          </a:bodyPr>
          <a:lstStyle/>
          <a:p>
            <a:pPr algn="ctr"/>
            <a:r>
              <a:rPr lang="en-US" sz="2400" dirty="0" smtClean="0">
                <a:latin typeface="Garamond" panose="02020404030301010803" pitchFamily="18" charset="0"/>
              </a:rPr>
              <a:t>Establish Communication Networks</a:t>
            </a:r>
            <a:endParaRPr lang="en-US" sz="2400" dirty="0">
              <a:latin typeface="Garamond" panose="02020404030301010803" pitchFamily="18" charset="0"/>
            </a:endParaRPr>
          </a:p>
        </p:txBody>
      </p:sp>
      <p:sp>
        <p:nvSpPr>
          <p:cNvPr id="10" name="TextBox 9"/>
          <p:cNvSpPr txBox="1"/>
          <p:nvPr/>
        </p:nvSpPr>
        <p:spPr>
          <a:xfrm>
            <a:off x="4509247" y="4643845"/>
            <a:ext cx="2958353" cy="1210118"/>
          </a:xfrm>
          <a:prstGeom prst="rect">
            <a:avLst/>
          </a:prstGeom>
          <a:solidFill>
            <a:schemeClr val="bg2">
              <a:lumMod val="90000"/>
            </a:schemeClr>
          </a:solidFill>
          <a:ln>
            <a:solidFill>
              <a:srgbClr val="42557F"/>
            </a:solidFill>
          </a:ln>
        </p:spPr>
        <p:txBody>
          <a:bodyPr wrap="square" rtlCol="0" anchor="ctr">
            <a:noAutofit/>
          </a:bodyPr>
          <a:lstStyle/>
          <a:p>
            <a:pPr algn="ctr"/>
            <a:r>
              <a:rPr lang="en-US" sz="2400" dirty="0" smtClean="0">
                <a:latin typeface="Garamond" panose="02020404030301010803" pitchFamily="18" charset="0"/>
              </a:rPr>
              <a:t>Collaborate to Reduce Stress – Share Burden</a:t>
            </a:r>
            <a:endParaRPr lang="en-US" sz="2400" dirty="0">
              <a:latin typeface="Garamond" panose="02020404030301010803" pitchFamily="18" charset="0"/>
            </a:endParaRPr>
          </a:p>
        </p:txBody>
      </p:sp>
    </p:spTree>
    <p:extLst>
      <p:ext uri="{BB962C8B-B14F-4D97-AF65-F5344CB8AC3E}">
        <p14:creationId xmlns:p14="http://schemas.microsoft.com/office/powerpoint/2010/main" val="951655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Foundations of a Better Future </a:t>
            </a:r>
            <a:endParaRPr lang="en-US" dirty="0"/>
          </a:p>
        </p:txBody>
      </p:sp>
      <p:sp>
        <p:nvSpPr>
          <p:cNvPr id="9" name="Subtitle 8"/>
          <p:cNvSpPr>
            <a:spLocks noGrp="1"/>
          </p:cNvSpPr>
          <p:nvPr>
            <p:ph type="subTitle" idx="1"/>
          </p:nvPr>
        </p:nvSpPr>
        <p:spPr/>
        <p:txBody>
          <a:bodyPr/>
          <a:lstStyle/>
          <a:p>
            <a:endParaRPr lang="en-US" dirty="0"/>
          </a:p>
        </p:txBody>
      </p:sp>
      <p:sp>
        <p:nvSpPr>
          <p:cNvPr id="3" name="Date Placeholder 2"/>
          <p:cNvSpPr>
            <a:spLocks noGrp="1"/>
          </p:cNvSpPr>
          <p:nvPr>
            <p:ph type="dt" sz="half" idx="10"/>
          </p:nvPr>
        </p:nvSpPr>
        <p:spPr/>
        <p:txBody>
          <a:bodyPr/>
          <a:lstStyle/>
          <a:p>
            <a:fld id="{0D7278E0-C679-43D3-AEA7-B7A738307306}"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lstStyle/>
          <a:p>
            <a:fld id="{BEF3E748-253C-4F7A-89FB-10830C25F376}" type="slidenum">
              <a:rPr lang="en-US" smtClean="0"/>
              <a:pPr/>
              <a:t>14</a:t>
            </a:fld>
            <a:endParaRPr lang="en-US"/>
          </a:p>
        </p:txBody>
      </p:sp>
    </p:spTree>
    <p:extLst>
      <p:ext uri="{BB962C8B-B14F-4D97-AF65-F5344CB8AC3E}">
        <p14:creationId xmlns:p14="http://schemas.microsoft.com/office/powerpoint/2010/main" val="1503398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Small Parish Forum 2015</a:t>
            </a:r>
            <a:endParaRPr lang="en-US" dirty="0"/>
          </a:p>
        </p:txBody>
      </p:sp>
      <p:sp>
        <p:nvSpPr>
          <p:cNvPr id="5" name="Slide Number Placeholder 4"/>
          <p:cNvSpPr>
            <a:spLocks noGrp="1"/>
          </p:cNvSpPr>
          <p:nvPr>
            <p:ph type="sldNum" sz="quarter" idx="12"/>
          </p:nvPr>
        </p:nvSpPr>
        <p:spPr/>
        <p:txBody>
          <a:bodyPr>
            <a:normAutofit/>
          </a:bodyPr>
          <a:lstStyle/>
          <a:p>
            <a:pPr>
              <a:defRPr/>
            </a:pPr>
            <a:fld id="{EB14C4DA-20CE-464F-868A-933814025DC1}" type="slidenum">
              <a:rPr lang="en-US" smtClean="0"/>
              <a:pPr>
                <a:defRPr/>
              </a:pPr>
              <a:t>15</a:t>
            </a:fld>
            <a:endParaRPr lang="en-US"/>
          </a:p>
        </p:txBody>
      </p:sp>
      <p:sp>
        <p:nvSpPr>
          <p:cNvPr id="6" name="Title 5"/>
          <p:cNvSpPr>
            <a:spLocks noGrp="1"/>
          </p:cNvSpPr>
          <p:nvPr>
            <p:ph type="title" idx="4294967295"/>
          </p:nvPr>
        </p:nvSpPr>
        <p:spPr>
          <a:xfrm>
            <a:off x="304800" y="609600"/>
            <a:ext cx="5105400" cy="2209800"/>
          </a:xfrm>
        </p:spPr>
        <p:txBody>
          <a:bodyPr/>
          <a:lstStyle/>
          <a:p>
            <a:r>
              <a:rPr lang="en-US" dirty="0" smtClean="0"/>
              <a:t>There is No Known “Parish Vibrancy” Inoculation</a:t>
            </a:r>
            <a:endParaRPr lang="en-US" dirty="0"/>
          </a:p>
        </p:txBody>
      </p:sp>
      <p:pic>
        <p:nvPicPr>
          <p:cNvPr id="82946" name="Picture 2" descr="http://www.baby-care-cambodia.com/images/baby_html_57ec36c5.jpg"/>
          <p:cNvPicPr>
            <a:picLocks noChangeAspect="1" noChangeArrowheads="1"/>
          </p:cNvPicPr>
          <p:nvPr/>
        </p:nvPicPr>
        <p:blipFill>
          <a:blip r:embed="rId2" cstate="print"/>
          <a:srcRect/>
          <a:stretch>
            <a:fillRect/>
          </a:stretch>
        </p:blipFill>
        <p:spPr bwMode="auto">
          <a:xfrm rot="433063">
            <a:off x="2121367" y="3033020"/>
            <a:ext cx="2362200" cy="2769680"/>
          </a:xfrm>
          <a:prstGeom prst="rect">
            <a:avLst/>
          </a:prstGeom>
          <a:noFill/>
        </p:spPr>
      </p:pic>
      <p:pic>
        <p:nvPicPr>
          <p:cNvPr id="8" name="Picture 2" descr="C:\Documents and Settings\Joseph Kormos\My Documents\My Pictures\Diocese\churchoutline.png"/>
          <p:cNvPicPr>
            <a:picLocks noChangeAspect="1" noChangeArrowheads="1"/>
          </p:cNvPicPr>
          <p:nvPr/>
        </p:nvPicPr>
        <p:blipFill>
          <a:blip r:embed="rId3" cstate="print"/>
          <a:srcRect/>
          <a:stretch>
            <a:fillRect/>
          </a:stretch>
        </p:blipFill>
        <p:spPr bwMode="auto">
          <a:xfrm>
            <a:off x="3962400" y="1676400"/>
            <a:ext cx="3042910" cy="2386013"/>
          </a:xfrm>
          <a:prstGeom prst="rect">
            <a:avLst/>
          </a:prstGeom>
          <a:noFill/>
        </p:spPr>
      </p:pic>
      <p:sp>
        <p:nvSpPr>
          <p:cNvPr id="2" name="TextBox 1"/>
          <p:cNvSpPr txBox="1"/>
          <p:nvPr/>
        </p:nvSpPr>
        <p:spPr>
          <a:xfrm>
            <a:off x="4419600" y="5181600"/>
            <a:ext cx="3264035" cy="523220"/>
          </a:xfrm>
          <a:prstGeom prst="rect">
            <a:avLst/>
          </a:prstGeom>
          <a:noFill/>
        </p:spPr>
        <p:txBody>
          <a:bodyPr wrap="none" rtlCol="0">
            <a:spAutoFit/>
          </a:bodyPr>
          <a:lstStyle/>
          <a:p>
            <a:r>
              <a:rPr lang="en-US" sz="2800" dirty="0" smtClean="0"/>
              <a:t>There are vitamins!</a:t>
            </a:r>
            <a:endParaRPr lang="en-US" sz="2800" dirty="0"/>
          </a:p>
        </p:txBody>
      </p:sp>
      <p:sp>
        <p:nvSpPr>
          <p:cNvPr id="3" name="Date Placeholder 2"/>
          <p:cNvSpPr>
            <a:spLocks noGrp="1"/>
          </p:cNvSpPr>
          <p:nvPr>
            <p:ph type="dt" sz="half" idx="10"/>
          </p:nvPr>
        </p:nvSpPr>
        <p:spPr/>
        <p:txBody>
          <a:bodyPr/>
          <a:lstStyle/>
          <a:p>
            <a:fld id="{34954174-AD4C-4AD2-94E8-72BEE0D10C6A}" type="datetime1">
              <a:rPr lang="en-US" smtClean="0"/>
              <a:t>6/22/2015</a:t>
            </a:fld>
            <a:endParaRPr lang="en-US"/>
          </a:p>
        </p:txBody>
      </p:sp>
    </p:spTree>
    <p:extLst>
      <p:ext uri="{BB962C8B-B14F-4D97-AF65-F5344CB8AC3E}">
        <p14:creationId xmlns:p14="http://schemas.microsoft.com/office/powerpoint/2010/main" val="507831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It Starts with Good Questions</a:t>
            </a:r>
            <a:endParaRPr lang="en-US" dirty="0"/>
          </a:p>
        </p:txBody>
      </p:sp>
      <p:sp>
        <p:nvSpPr>
          <p:cNvPr id="3" name="Date Placeholder 2"/>
          <p:cNvSpPr>
            <a:spLocks noGrp="1"/>
          </p:cNvSpPr>
          <p:nvPr>
            <p:ph type="dt" sz="half" idx="10"/>
          </p:nvPr>
        </p:nvSpPr>
        <p:spPr/>
        <p:txBody>
          <a:bodyPr/>
          <a:lstStyle/>
          <a:p>
            <a:fld id="{D8418F95-FAEB-4E46-A4E0-C25ADA218592}"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EF3E748-253C-4F7A-89FB-10830C25F376}" type="slidenum">
              <a:rPr lang="en-US" smtClean="0"/>
              <a:pPr/>
              <a:t>16</a:t>
            </a:fld>
            <a:endParaRPr lang="en-US"/>
          </a:p>
        </p:txBody>
      </p:sp>
      <p:sp>
        <p:nvSpPr>
          <p:cNvPr id="9" name="Title 1"/>
          <p:cNvSpPr txBox="1">
            <a:spLocks/>
          </p:cNvSpPr>
          <p:nvPr/>
        </p:nvSpPr>
        <p:spPr>
          <a:xfrm>
            <a:off x="1447800" y="2743200"/>
            <a:ext cx="6203576" cy="1371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Garamond" panose="02020404030301010803" pitchFamily="18" charset="0"/>
                <a:ea typeface="+mj-ea"/>
                <a:cs typeface="+mj-cs"/>
              </a:defRPr>
            </a:lvl1pPr>
          </a:lstStyle>
          <a:p>
            <a:pPr algn="ctr"/>
            <a:r>
              <a:rPr lang="en-US" sz="4800" dirty="0" smtClean="0"/>
              <a:t>How Long Do You Want Your Parish to Live?</a:t>
            </a:r>
            <a:endParaRPr lang="en-US" sz="4800" dirty="0"/>
          </a:p>
        </p:txBody>
      </p:sp>
    </p:spTree>
    <p:extLst>
      <p:ext uri="{BB962C8B-B14F-4D97-AF65-F5344CB8AC3E}">
        <p14:creationId xmlns:p14="http://schemas.microsoft.com/office/powerpoint/2010/main" val="232029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EEA4C2-FE96-47E8-B743-CBACE04F1AC4}" type="datetime1">
              <a:rPr lang="en-US" smtClean="0"/>
              <a:t>6/22/2015</a:t>
            </a:fld>
            <a:endParaRPr lang="en-US"/>
          </a:p>
        </p:txBody>
      </p:sp>
      <p:sp>
        <p:nvSpPr>
          <p:cNvPr id="4" name="Footer Placeholder 3"/>
          <p:cNvSpPr>
            <a:spLocks noGrp="1"/>
          </p:cNvSpPr>
          <p:nvPr>
            <p:ph type="ftr" sz="quarter" idx="11"/>
          </p:nvPr>
        </p:nvSpPr>
        <p:spPr/>
        <p:txBody>
          <a:bodyPr/>
          <a:lstStyle/>
          <a:p>
            <a:r>
              <a:rPr lang="en-US" dirty="0" smtClean="0"/>
              <a:t>Small Parish Forum 2015</a:t>
            </a:r>
            <a:endParaRPr lang="en-US" dirty="0"/>
          </a:p>
        </p:txBody>
      </p:sp>
      <p:sp>
        <p:nvSpPr>
          <p:cNvPr id="5" name="Slide Number Placeholder 4"/>
          <p:cNvSpPr>
            <a:spLocks noGrp="1"/>
          </p:cNvSpPr>
          <p:nvPr>
            <p:ph type="sldNum" sz="quarter" idx="12"/>
          </p:nvPr>
        </p:nvSpPr>
        <p:spPr/>
        <p:txBody>
          <a:bodyPr>
            <a:normAutofit/>
          </a:bodyPr>
          <a:lstStyle/>
          <a:p>
            <a:fld id="{BEF3E748-253C-4F7A-89FB-10830C25F376}" type="slidenum">
              <a:rPr lang="en-US" smtClean="0"/>
              <a:pPr/>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195"/>
            <a:ext cx="9130145" cy="6248401"/>
          </a:xfrm>
          <a:prstGeom prst="rect">
            <a:avLst/>
          </a:prstGeom>
        </p:spPr>
      </p:pic>
      <p:sp>
        <p:nvSpPr>
          <p:cNvPr id="7" name="TextBox 6"/>
          <p:cNvSpPr txBox="1"/>
          <p:nvPr/>
        </p:nvSpPr>
        <p:spPr>
          <a:xfrm>
            <a:off x="616527" y="4790523"/>
            <a:ext cx="7924799" cy="1200329"/>
          </a:xfrm>
          <a:prstGeom prst="rect">
            <a:avLst/>
          </a:prstGeom>
          <a:solidFill>
            <a:schemeClr val="bg1">
              <a:alpha val="43000"/>
            </a:schemeClr>
          </a:solidFill>
        </p:spPr>
        <p:txBody>
          <a:bodyPr wrap="square" rtlCol="0">
            <a:spAutoFit/>
          </a:bodyPr>
          <a:lstStyle/>
          <a:p>
            <a:pPr algn="ctr"/>
            <a:r>
              <a:rPr lang="en-US" sz="3600" b="1" dirty="0" smtClean="0"/>
              <a:t>Forever </a:t>
            </a:r>
            <a:r>
              <a:rPr lang="en-US" sz="3600" dirty="0" smtClean="0">
                <a:sym typeface="Wingdings" panose="05000000000000000000" pitchFamily="2" charset="2"/>
              </a:rPr>
              <a:t></a:t>
            </a:r>
            <a:r>
              <a:rPr lang="en-US" sz="3600" dirty="0" smtClean="0"/>
              <a:t> making choices on behalf of</a:t>
            </a:r>
            <a:r>
              <a:rPr lang="en-US" sz="3600" i="1" dirty="0" smtClean="0"/>
              <a:t> </a:t>
            </a:r>
            <a:r>
              <a:rPr lang="en-US" sz="3600" i="1" u="sng" dirty="0" smtClean="0"/>
              <a:t>his</a:t>
            </a:r>
            <a:r>
              <a:rPr lang="en-US" sz="3600" i="1" dirty="0" smtClean="0"/>
              <a:t> </a:t>
            </a:r>
            <a:r>
              <a:rPr lang="en-US" sz="3600" dirty="0" smtClean="0"/>
              <a:t>great, great grandchildren</a:t>
            </a:r>
            <a:endParaRPr lang="en-US" sz="3600" dirty="0"/>
          </a:p>
        </p:txBody>
      </p:sp>
    </p:spTree>
    <p:extLst>
      <p:ext uri="{BB962C8B-B14F-4D97-AF65-F5344CB8AC3E}">
        <p14:creationId xmlns:p14="http://schemas.microsoft.com/office/powerpoint/2010/main" val="3796573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 You </a:t>
            </a:r>
            <a:r>
              <a:rPr lang="en-US" i="1" dirty="0" smtClean="0"/>
              <a:t>Want</a:t>
            </a:r>
            <a:r>
              <a:rPr lang="en-US" dirty="0" smtClean="0"/>
              <a:t> to Be Made Well?</a:t>
            </a:r>
            <a:endParaRPr lang="en-US" dirty="0"/>
          </a:p>
        </p:txBody>
      </p:sp>
      <p:sp>
        <p:nvSpPr>
          <p:cNvPr id="5" name="Content Placeholder 4"/>
          <p:cNvSpPr>
            <a:spLocks noGrp="1"/>
          </p:cNvSpPr>
          <p:nvPr>
            <p:ph idx="1"/>
          </p:nvPr>
        </p:nvSpPr>
        <p:spPr>
          <a:xfrm>
            <a:off x="457200" y="1600200"/>
            <a:ext cx="4343400" cy="4530725"/>
          </a:xfrm>
        </p:spPr>
        <p:txBody>
          <a:bodyPr>
            <a:normAutofit fontScale="85000" lnSpcReduction="20000"/>
          </a:bodyPr>
          <a:lstStyle/>
          <a:p>
            <a:pPr>
              <a:buFont typeface="Wingdings" pitchFamily="2" charset="2"/>
              <a:buNone/>
              <a:defRPr/>
            </a:pPr>
            <a:r>
              <a:rPr lang="en-US" sz="2800" dirty="0" smtClean="0"/>
              <a:t>Paralytic at pool of Bethesda (John 5:5-7) </a:t>
            </a:r>
          </a:p>
          <a:p>
            <a:pPr lvl="1">
              <a:buFont typeface="Wingdings" pitchFamily="2" charset="2"/>
              <a:buNone/>
              <a:defRPr/>
            </a:pPr>
            <a:r>
              <a:rPr lang="en-US" sz="2400" dirty="0" smtClean="0"/>
              <a:t>“Now a certain man was there who had an infirmity thirty-eight years. </a:t>
            </a:r>
          </a:p>
          <a:p>
            <a:pPr lvl="1">
              <a:buFont typeface="Wingdings" pitchFamily="2" charset="2"/>
              <a:buNone/>
              <a:defRPr/>
            </a:pPr>
            <a:r>
              <a:rPr lang="en-US" sz="2400" dirty="0" smtClean="0"/>
              <a:t>When Jesus saw him lying there, and already had been in that condition a long time, He said to him, </a:t>
            </a:r>
            <a:r>
              <a:rPr lang="en-US" sz="2400" b="1" dirty="0" smtClean="0"/>
              <a:t>‘Do you want to be made well?’”</a:t>
            </a:r>
          </a:p>
          <a:p>
            <a:pPr lvl="1">
              <a:buFont typeface="Wingdings" pitchFamily="2" charset="2"/>
              <a:buNone/>
              <a:defRPr/>
            </a:pPr>
            <a:r>
              <a:rPr lang="en-US" sz="2400" dirty="0" smtClean="0"/>
              <a:t>The sick man answered Him, "Sir, I have no man to put me into the pool when the water is stirred up; but while I am coming, another steps down before me.“</a:t>
            </a:r>
          </a:p>
        </p:txBody>
      </p:sp>
      <p:sp>
        <p:nvSpPr>
          <p:cNvPr id="3" name="Footer Placeholder 2"/>
          <p:cNvSpPr>
            <a:spLocks noGrp="1"/>
          </p:cNvSpPr>
          <p:nvPr>
            <p:ph type="ftr" sz="quarter" idx="11"/>
          </p:nvPr>
        </p:nvSpPr>
        <p:spPr/>
        <p:txBody>
          <a:bodyPr/>
          <a:lstStyle/>
          <a:p>
            <a:pPr>
              <a:defRPr/>
            </a:pPr>
            <a:r>
              <a:rPr lang="en-US" smtClean="0"/>
              <a:t>Small Parish Forum 2015</a:t>
            </a:r>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C72C1700-AB16-4052-8CC1-C898A2C6114B}" type="slidenum">
              <a:rPr lang="en-US" smtClean="0"/>
              <a:pPr>
                <a:defRPr/>
              </a:pPr>
              <a:t>18</a:t>
            </a:fld>
            <a:endParaRPr lang="en-US"/>
          </a:p>
        </p:txBody>
      </p:sp>
      <p:sp>
        <p:nvSpPr>
          <p:cNvPr id="8" name="Date Placeholder 7"/>
          <p:cNvSpPr>
            <a:spLocks noGrp="1"/>
          </p:cNvSpPr>
          <p:nvPr>
            <p:ph type="dt" sz="half" idx="10"/>
          </p:nvPr>
        </p:nvSpPr>
        <p:spPr/>
        <p:txBody>
          <a:bodyPr/>
          <a:lstStyle/>
          <a:p>
            <a:fld id="{9042B0B4-C449-4F15-B587-3C6B65BD2534}" type="datetime1">
              <a:rPr lang="en-US" smtClean="0"/>
              <a:t>6/22/2015</a:t>
            </a:fld>
            <a:endParaRPr lang="en-US"/>
          </a:p>
        </p:txBody>
      </p:sp>
      <p:pic>
        <p:nvPicPr>
          <p:cNvPr id="9" name="Picture 10" descr="paralyt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990601"/>
            <a:ext cx="2034914" cy="274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029200" y="1600200"/>
            <a:ext cx="3124200" cy="3564053"/>
          </a:xfrm>
          <a:prstGeom prst="rect">
            <a:avLst/>
          </a:prstGeom>
          <a:solidFill>
            <a:srgbClr val="FEE97E"/>
          </a:solidFill>
          <a:effectLst>
            <a:innerShdw blurRad="63500" dist="50800" dir="16200000">
              <a:prstClr val="black">
                <a:alpha val="50000"/>
              </a:prstClr>
            </a:innerShdw>
          </a:effectLst>
        </p:spPr>
        <p:txBody>
          <a:bodyPr>
            <a:spAutoFit/>
          </a:bodyPr>
          <a:lstStyle/>
          <a:p>
            <a:pPr>
              <a:spcBef>
                <a:spcPct val="20000"/>
              </a:spcBef>
              <a:buClr>
                <a:schemeClr val="hlink"/>
              </a:buClr>
              <a:buSzPct val="60000"/>
              <a:buFont typeface="Wingdings" pitchFamily="2" charset="2"/>
              <a:buNone/>
              <a:defRPr/>
            </a:pPr>
            <a:r>
              <a:rPr lang="en-US" b="1" dirty="0">
                <a:solidFill>
                  <a:srgbClr val="002060"/>
                </a:solidFill>
                <a:latin typeface="Calibri" panose="020F0502020204030204" pitchFamily="34" charset="0"/>
                <a:cs typeface="Tahoma" pitchFamily="34" charset="0"/>
              </a:rPr>
              <a:t>Key Points</a:t>
            </a:r>
          </a:p>
          <a:p>
            <a:pPr marL="231775" indent="-231775">
              <a:spcBef>
                <a:spcPct val="20000"/>
              </a:spcBef>
              <a:buClr>
                <a:srgbClr val="002060"/>
              </a:buClr>
              <a:buSzPct val="75000"/>
              <a:buFont typeface="Arial" pitchFamily="34" charset="0"/>
              <a:buChar char="•"/>
              <a:defRPr/>
            </a:pPr>
            <a:r>
              <a:rPr lang="en-US" dirty="0" smtClean="0">
                <a:solidFill>
                  <a:srgbClr val="002060"/>
                </a:solidFill>
                <a:latin typeface="Calibri" panose="020F0502020204030204" pitchFamily="34" charset="0"/>
                <a:cs typeface="Tahoma" pitchFamily="34" charset="0"/>
              </a:rPr>
              <a:t>The </a:t>
            </a:r>
            <a:r>
              <a:rPr lang="en-US" dirty="0">
                <a:solidFill>
                  <a:srgbClr val="002060"/>
                </a:solidFill>
                <a:latin typeface="Calibri" panose="020F0502020204030204" pitchFamily="34" charset="0"/>
                <a:cs typeface="Tahoma" pitchFamily="34" charset="0"/>
              </a:rPr>
              <a:t>man kept faith in a situation that was seemingly </a:t>
            </a:r>
            <a:r>
              <a:rPr lang="en-US" dirty="0" smtClean="0">
                <a:solidFill>
                  <a:srgbClr val="002060"/>
                </a:solidFill>
                <a:latin typeface="Calibri" panose="020F0502020204030204" pitchFamily="34" charset="0"/>
                <a:cs typeface="Tahoma" pitchFamily="34" charset="0"/>
              </a:rPr>
              <a:t>hopeless.</a:t>
            </a:r>
            <a:endParaRPr lang="en-US" dirty="0">
              <a:solidFill>
                <a:srgbClr val="002060"/>
              </a:solidFill>
              <a:latin typeface="Calibri" panose="020F0502020204030204" pitchFamily="34" charset="0"/>
              <a:cs typeface="Tahoma" pitchFamily="34" charset="0"/>
            </a:endParaRPr>
          </a:p>
          <a:p>
            <a:pPr marL="231775" indent="-231775">
              <a:spcBef>
                <a:spcPct val="20000"/>
              </a:spcBef>
              <a:buClr>
                <a:srgbClr val="002060"/>
              </a:buClr>
              <a:buSzPct val="75000"/>
              <a:buFont typeface="Arial" pitchFamily="34" charset="0"/>
              <a:buChar char="•"/>
              <a:defRPr/>
            </a:pPr>
            <a:r>
              <a:rPr lang="en-US" dirty="0" smtClean="0">
                <a:solidFill>
                  <a:srgbClr val="002060"/>
                </a:solidFill>
                <a:latin typeface="Calibri" panose="020F0502020204030204" pitchFamily="34" charset="0"/>
                <a:cs typeface="Tahoma" pitchFamily="34" charset="0"/>
              </a:rPr>
              <a:t>Not </a:t>
            </a:r>
            <a:r>
              <a:rPr lang="en-US" dirty="0">
                <a:solidFill>
                  <a:srgbClr val="002060"/>
                </a:solidFill>
                <a:latin typeface="Calibri" panose="020F0502020204030204" pitchFamily="34" charset="0"/>
                <a:cs typeface="Tahoma" pitchFamily="34" charset="0"/>
              </a:rPr>
              <a:t>everyone who is ill actually desires healing</a:t>
            </a:r>
            <a:r>
              <a:rPr lang="en-US" dirty="0" smtClean="0">
                <a:solidFill>
                  <a:srgbClr val="002060"/>
                </a:solidFill>
                <a:latin typeface="Calibri" panose="020F0502020204030204" pitchFamily="34" charset="0"/>
                <a:cs typeface="Tahoma" pitchFamily="34" charset="0"/>
              </a:rPr>
              <a:t>. </a:t>
            </a:r>
          </a:p>
          <a:p>
            <a:pPr marL="231775" indent="-231775">
              <a:spcBef>
                <a:spcPct val="20000"/>
              </a:spcBef>
              <a:buClr>
                <a:srgbClr val="002060"/>
              </a:buClr>
              <a:buSzPct val="75000"/>
              <a:buFont typeface="Arial" pitchFamily="34" charset="0"/>
              <a:buChar char="•"/>
              <a:defRPr/>
            </a:pPr>
            <a:r>
              <a:rPr lang="en-US" b="1" dirty="0" smtClean="0">
                <a:solidFill>
                  <a:srgbClr val="002060"/>
                </a:solidFill>
                <a:latin typeface="Calibri" panose="020F0502020204030204" pitchFamily="34" charset="0"/>
                <a:cs typeface="Tahoma" pitchFamily="34" charset="0"/>
              </a:rPr>
              <a:t>Some prefer to remain infirm in order to have license to complain, avoid responsibility and receive pity of others.</a:t>
            </a:r>
          </a:p>
          <a:p>
            <a:pPr algn="r">
              <a:spcBef>
                <a:spcPct val="20000"/>
              </a:spcBef>
              <a:buClr>
                <a:srgbClr val="002060"/>
              </a:buClr>
              <a:buSzPct val="75000"/>
              <a:defRPr/>
            </a:pPr>
            <a:r>
              <a:rPr lang="en-US" sz="1400" i="1" dirty="0" smtClean="0">
                <a:solidFill>
                  <a:srgbClr val="002060"/>
                </a:solidFill>
                <a:latin typeface="Calibri" panose="020F0502020204030204" pitchFamily="34" charset="0"/>
                <a:cs typeface="Tahoma" pitchFamily="34" charset="0"/>
              </a:rPr>
              <a:t>Orthodox Study Bible</a:t>
            </a:r>
            <a:endParaRPr lang="en-US" sz="1400" i="1" dirty="0">
              <a:solidFill>
                <a:srgbClr val="002060"/>
              </a:solidFill>
              <a:latin typeface="Calibri" panose="020F0502020204030204" pitchFamily="34" charset="0"/>
              <a:cs typeface="Tahoma" pitchFamily="34" charset="0"/>
            </a:endParaRPr>
          </a:p>
        </p:txBody>
      </p:sp>
      <p:sp>
        <p:nvSpPr>
          <p:cNvPr id="10" name="TextBox 9"/>
          <p:cNvSpPr txBox="1"/>
          <p:nvPr/>
        </p:nvSpPr>
        <p:spPr>
          <a:xfrm>
            <a:off x="2438400" y="5878874"/>
            <a:ext cx="3619500" cy="369332"/>
          </a:xfrm>
          <a:prstGeom prst="rect">
            <a:avLst/>
          </a:prstGeom>
          <a:solidFill>
            <a:schemeClr val="bg2"/>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ct val="20000"/>
              </a:spcBef>
              <a:buClr>
                <a:schemeClr val="hlink"/>
              </a:buClr>
              <a:buSzPct val="60000"/>
              <a:buFont typeface="Wingdings" pitchFamily="2" charset="2"/>
              <a:buNone/>
              <a:defRPr/>
            </a:pPr>
            <a:r>
              <a:rPr lang="en-US" dirty="0" smtClean="0">
                <a:solidFill>
                  <a:srgbClr val="002060"/>
                </a:solidFill>
                <a:latin typeface="Calibri" panose="020F0502020204030204" pitchFamily="34" charset="0"/>
                <a:cs typeface="Tahoma" pitchFamily="34" charset="0"/>
              </a:rPr>
              <a:t>“We’re not that Holy”</a:t>
            </a:r>
            <a:endParaRPr lang="en-US" sz="1400" i="1" dirty="0">
              <a:solidFill>
                <a:srgbClr val="002060"/>
              </a:solidFill>
              <a:latin typeface="Calibri" panose="020F0502020204030204" pitchFamily="34" charset="0"/>
              <a:cs typeface="Tahoma" pitchFamily="34" charset="0"/>
            </a:endParaRPr>
          </a:p>
        </p:txBody>
      </p:sp>
    </p:spTree>
    <p:extLst>
      <p:ext uri="{BB962C8B-B14F-4D97-AF65-F5344CB8AC3E}">
        <p14:creationId xmlns:p14="http://schemas.microsoft.com/office/powerpoint/2010/main" val="37148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Parable of the Talents</a:t>
            </a:r>
            <a:br>
              <a:rPr lang="en-US" dirty="0" smtClean="0"/>
            </a:br>
            <a:r>
              <a:rPr lang="en-US" sz="2700" i="1" dirty="0" smtClean="0"/>
              <a:t>MT 25:14-30</a:t>
            </a:r>
            <a:endParaRPr lang="en-US" sz="2700" i="1" dirty="0"/>
          </a:p>
        </p:txBody>
      </p:sp>
      <p:sp>
        <p:nvSpPr>
          <p:cNvPr id="3" name="Date Placeholder 2"/>
          <p:cNvSpPr>
            <a:spLocks noGrp="1"/>
          </p:cNvSpPr>
          <p:nvPr>
            <p:ph type="dt" sz="half" idx="10"/>
          </p:nvPr>
        </p:nvSpPr>
        <p:spPr/>
        <p:txBody>
          <a:bodyPr/>
          <a:lstStyle/>
          <a:p>
            <a:fld id="{102D93A3-9D62-4C46-84C5-8E8312033C4C}"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19</a:t>
            </a:fld>
            <a:endParaRPr lang="en-US"/>
          </a:p>
        </p:txBody>
      </p:sp>
      <p:sp>
        <p:nvSpPr>
          <p:cNvPr id="6" name="Content Placeholder 5"/>
          <p:cNvSpPr>
            <a:spLocks noGrp="1"/>
          </p:cNvSpPr>
          <p:nvPr>
            <p:ph sz="quarter" idx="1"/>
          </p:nvPr>
        </p:nvSpPr>
        <p:spPr/>
        <p:txBody>
          <a:bodyPr>
            <a:normAutofit/>
          </a:bodyPr>
          <a:lstStyle/>
          <a:p>
            <a:r>
              <a:rPr lang="en-US" dirty="0" smtClean="0"/>
              <a:t>Three stewards</a:t>
            </a:r>
          </a:p>
          <a:p>
            <a:pPr lvl="1"/>
            <a:r>
              <a:rPr lang="en-US" dirty="0"/>
              <a:t>F</a:t>
            </a:r>
            <a:r>
              <a:rPr lang="en-US" dirty="0" smtClean="0"/>
              <a:t>irst five talents</a:t>
            </a:r>
          </a:p>
          <a:p>
            <a:pPr lvl="1"/>
            <a:r>
              <a:rPr lang="en-US" dirty="0"/>
              <a:t>S</a:t>
            </a:r>
            <a:r>
              <a:rPr lang="en-US" dirty="0" smtClean="0"/>
              <a:t>econd two</a:t>
            </a:r>
          </a:p>
          <a:p>
            <a:pPr lvl="1"/>
            <a:r>
              <a:rPr lang="en-US" dirty="0"/>
              <a:t>T</a:t>
            </a:r>
            <a:r>
              <a:rPr lang="en-US" dirty="0" smtClean="0"/>
              <a:t>hird one</a:t>
            </a:r>
          </a:p>
          <a:p>
            <a:r>
              <a:rPr lang="en-US" dirty="0" smtClean="0"/>
              <a:t>Master returns…five talents becomes ten, two becomes four. </a:t>
            </a:r>
          </a:p>
          <a:p>
            <a:r>
              <a:rPr lang="en-US" dirty="0" smtClean="0"/>
              <a:t>But -- the one talent steward offered back only one.</a:t>
            </a:r>
          </a:p>
          <a:p>
            <a:endParaRPr lang="en-US" dirty="0" smtClean="0"/>
          </a:p>
          <a:p>
            <a:endParaRPr lang="en-US" dirty="0"/>
          </a:p>
          <a:p>
            <a:endParaRPr lang="en-US" dirty="0" smtClean="0"/>
          </a:p>
          <a:p>
            <a:endParaRPr lang="en-US" dirty="0"/>
          </a:p>
        </p:txBody>
      </p:sp>
      <p:pic>
        <p:nvPicPr>
          <p:cNvPr id="4102" name="Picture 6" descr="http://www.bible-history.com/herod_the_great/herod1_coi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0858" y="1600200"/>
            <a:ext cx="1718926" cy="177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667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&amp; Staff</a:t>
            </a:r>
            <a:endParaRPr lang="en-US" dirty="0"/>
          </a:p>
        </p:txBody>
      </p:sp>
      <p:sp>
        <p:nvSpPr>
          <p:cNvPr id="8" name="Content Placeholder 7"/>
          <p:cNvSpPr>
            <a:spLocks noGrp="1"/>
          </p:cNvSpPr>
          <p:nvPr>
            <p:ph sz="quarter" idx="2"/>
          </p:nvPr>
        </p:nvSpPr>
        <p:spPr/>
        <p:txBody>
          <a:bodyPr/>
          <a:lstStyle/>
          <a:p>
            <a:r>
              <a:rPr lang="en-US" dirty="0" smtClean="0"/>
              <a:t>Fr. Daniel Rentel</a:t>
            </a:r>
          </a:p>
          <a:p>
            <a:r>
              <a:rPr lang="en-US" dirty="0" smtClean="0"/>
              <a:t>Fr. Marc </a:t>
            </a:r>
            <a:r>
              <a:rPr lang="en-US" dirty="0"/>
              <a:t>V</a:t>
            </a:r>
            <a:r>
              <a:rPr lang="en-US" dirty="0" smtClean="0"/>
              <a:t>ranes</a:t>
            </a:r>
            <a:endParaRPr lang="en-US" dirty="0"/>
          </a:p>
          <a:p>
            <a:r>
              <a:rPr lang="en-US" dirty="0" smtClean="0"/>
              <a:t>Fr. Tom Soroka</a:t>
            </a:r>
          </a:p>
          <a:p>
            <a:r>
              <a:rPr lang="en-US" dirty="0" smtClean="0"/>
              <a:t>Fr. Stephen Frase</a:t>
            </a:r>
          </a:p>
          <a:p>
            <a:r>
              <a:rPr lang="en-US" dirty="0" smtClean="0"/>
              <a:t>Fr. Jonathan Bannon</a:t>
            </a:r>
          </a:p>
        </p:txBody>
      </p:sp>
      <p:sp>
        <p:nvSpPr>
          <p:cNvPr id="10" name="Content Placeholder 9"/>
          <p:cNvSpPr>
            <a:spLocks noGrp="1"/>
          </p:cNvSpPr>
          <p:nvPr>
            <p:ph sz="quarter" idx="4"/>
          </p:nvPr>
        </p:nvSpPr>
        <p:spPr/>
        <p:txBody>
          <a:bodyPr/>
          <a:lstStyle/>
          <a:p>
            <a:r>
              <a:rPr lang="en-US" dirty="0" smtClean="0"/>
              <a:t>David Drillock</a:t>
            </a:r>
          </a:p>
          <a:p>
            <a:r>
              <a:rPr lang="en-US" dirty="0" smtClean="0"/>
              <a:t>AnnMarie Mecera</a:t>
            </a:r>
          </a:p>
          <a:p>
            <a:r>
              <a:rPr lang="en-US" dirty="0" smtClean="0"/>
              <a:t>Joseph Kormos</a:t>
            </a:r>
          </a:p>
          <a:p>
            <a:r>
              <a:rPr lang="en-US" dirty="0"/>
              <a:t>John Fedorko</a:t>
            </a:r>
          </a:p>
          <a:p>
            <a:r>
              <a:rPr lang="en-US" dirty="0" smtClean="0"/>
              <a:t>Cathy Vrugitz</a:t>
            </a:r>
          </a:p>
        </p:txBody>
      </p:sp>
      <p:sp>
        <p:nvSpPr>
          <p:cNvPr id="3" name="Date Placeholder 2"/>
          <p:cNvSpPr>
            <a:spLocks noGrp="1"/>
          </p:cNvSpPr>
          <p:nvPr>
            <p:ph type="dt" sz="half" idx="15"/>
          </p:nvPr>
        </p:nvSpPr>
        <p:spPr/>
        <p:txBody>
          <a:bodyPr/>
          <a:lstStyle/>
          <a:p>
            <a:fld id="{47914390-AB33-4F51-B85E-C2663DD70C61}" type="datetime1">
              <a:rPr lang="en-US" smtClean="0"/>
              <a:t>6/22/2015</a:t>
            </a:fld>
            <a:endParaRPr lang="en-US"/>
          </a:p>
        </p:txBody>
      </p:sp>
      <p:sp>
        <p:nvSpPr>
          <p:cNvPr id="5" name="Slide Number Placeholder 4"/>
          <p:cNvSpPr>
            <a:spLocks noGrp="1"/>
          </p:cNvSpPr>
          <p:nvPr>
            <p:ph type="sldNum" sz="quarter" idx="16"/>
          </p:nvPr>
        </p:nvSpPr>
        <p:spPr/>
        <p:txBody>
          <a:bodyPr>
            <a:normAutofit fontScale="85000" lnSpcReduction="20000"/>
          </a:bodyPr>
          <a:lstStyle/>
          <a:p>
            <a:fld id="{BEF3E748-253C-4F7A-89FB-10830C25F376}" type="slidenum">
              <a:rPr lang="en-US" smtClean="0"/>
              <a:pPr/>
              <a:t>2</a:t>
            </a:fld>
            <a:endParaRPr lang="en-US"/>
          </a:p>
        </p:txBody>
      </p:sp>
      <p:sp>
        <p:nvSpPr>
          <p:cNvPr id="4" name="Footer Placeholder 3"/>
          <p:cNvSpPr>
            <a:spLocks noGrp="1"/>
          </p:cNvSpPr>
          <p:nvPr>
            <p:ph type="ftr" sz="quarter" idx="17"/>
          </p:nvPr>
        </p:nvSpPr>
        <p:spPr/>
        <p:txBody>
          <a:bodyPr/>
          <a:lstStyle/>
          <a:p>
            <a:r>
              <a:rPr lang="en-US" smtClean="0"/>
              <a:t>Small Parish Forum 2015</a:t>
            </a:r>
            <a:endParaRPr lang="en-US"/>
          </a:p>
        </p:txBody>
      </p:sp>
      <p:sp>
        <p:nvSpPr>
          <p:cNvPr id="7" name="Text Placeholder 6"/>
          <p:cNvSpPr>
            <a:spLocks noGrp="1"/>
          </p:cNvSpPr>
          <p:nvPr>
            <p:ph type="body" sz="quarter" idx="1"/>
          </p:nvPr>
        </p:nvSpPr>
        <p:spPr/>
        <p:txBody>
          <a:bodyPr>
            <a:normAutofit/>
          </a:bodyPr>
          <a:lstStyle/>
          <a:p>
            <a:r>
              <a:rPr lang="en-US" sz="2400" dirty="0" smtClean="0"/>
              <a:t>Clergy</a:t>
            </a:r>
            <a:endParaRPr lang="en-US" sz="2400" dirty="0"/>
          </a:p>
        </p:txBody>
      </p:sp>
      <p:sp>
        <p:nvSpPr>
          <p:cNvPr id="9" name="Text Placeholder 8"/>
          <p:cNvSpPr>
            <a:spLocks noGrp="1"/>
          </p:cNvSpPr>
          <p:nvPr>
            <p:ph type="body" sz="quarter" idx="3"/>
          </p:nvPr>
        </p:nvSpPr>
        <p:spPr/>
        <p:txBody>
          <a:bodyPr/>
          <a:lstStyle/>
          <a:p>
            <a:r>
              <a:rPr lang="en-US" sz="2400" dirty="0" smtClean="0"/>
              <a:t>Laypersons</a:t>
            </a:r>
            <a:endParaRPr lang="en-US" dirty="0"/>
          </a:p>
        </p:txBody>
      </p:sp>
    </p:spTree>
    <p:extLst>
      <p:ext uri="{BB962C8B-B14F-4D97-AF65-F5344CB8AC3E}">
        <p14:creationId xmlns:p14="http://schemas.microsoft.com/office/powerpoint/2010/main" val="214203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What </a:t>
            </a:r>
            <a:r>
              <a:rPr lang="en-US" dirty="0"/>
              <a:t>A</a:t>
            </a:r>
            <a:r>
              <a:rPr lang="en-US" dirty="0" smtClean="0"/>
              <a:t>re Leaders Entrusted?</a:t>
            </a:r>
            <a:endParaRPr lang="en-US" dirty="0"/>
          </a:p>
        </p:txBody>
      </p:sp>
      <p:sp>
        <p:nvSpPr>
          <p:cNvPr id="3" name="Date Placeholder 2"/>
          <p:cNvSpPr>
            <a:spLocks noGrp="1"/>
          </p:cNvSpPr>
          <p:nvPr>
            <p:ph type="dt" sz="half" idx="10"/>
          </p:nvPr>
        </p:nvSpPr>
        <p:spPr/>
        <p:txBody>
          <a:bodyPr/>
          <a:lstStyle/>
          <a:p>
            <a:fld id="{DB598CBD-B68D-4FE0-8464-A29E0E1AAA08}"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lstStyle/>
          <a:p>
            <a:fld id="{BEF3E748-253C-4F7A-89FB-10830C25F376}" type="slidenum">
              <a:rPr lang="en-US" smtClean="0"/>
              <a:pPr/>
              <a:t>20</a:t>
            </a:fld>
            <a:endParaRPr lang="en-US"/>
          </a:p>
        </p:txBody>
      </p:sp>
      <p:sp>
        <p:nvSpPr>
          <p:cNvPr id="6" name="Content Placeholder 5"/>
          <p:cNvSpPr>
            <a:spLocks noGrp="1"/>
          </p:cNvSpPr>
          <p:nvPr>
            <p:ph sz="quarter" idx="1"/>
          </p:nvPr>
        </p:nvSpPr>
        <p:spPr>
          <a:xfrm>
            <a:off x="612648" y="1600200"/>
            <a:ext cx="8153400" cy="4267200"/>
          </a:xfrm>
        </p:spPr>
        <p:txBody>
          <a:bodyPr>
            <a:normAutofit fontScale="85000" lnSpcReduction="10000"/>
          </a:bodyPr>
          <a:lstStyle/>
          <a:p>
            <a:pPr lvl="0"/>
            <a:r>
              <a:rPr lang="en-US" dirty="0" smtClean="0"/>
              <a:t>Parish’s Life -- Today</a:t>
            </a:r>
          </a:p>
          <a:p>
            <a:pPr lvl="1"/>
            <a:r>
              <a:rPr lang="en-US" dirty="0"/>
              <a:t>E</a:t>
            </a:r>
            <a:r>
              <a:rPr lang="en-US" dirty="0" smtClean="0"/>
              <a:t>ntrusted from preceding generation</a:t>
            </a:r>
            <a:endParaRPr lang="en-US" dirty="0"/>
          </a:p>
          <a:p>
            <a:pPr lvl="1"/>
            <a:r>
              <a:rPr lang="en-US" dirty="0" smtClean="0"/>
              <a:t> To live </a:t>
            </a:r>
            <a:r>
              <a:rPr lang="en-US" dirty="0"/>
              <a:t>out and </a:t>
            </a:r>
            <a:r>
              <a:rPr lang="en-US" dirty="0" smtClean="0"/>
              <a:t>proclaim </a:t>
            </a:r>
            <a:r>
              <a:rPr lang="en-US" dirty="0"/>
              <a:t>the Kingdom of God</a:t>
            </a:r>
          </a:p>
          <a:p>
            <a:pPr lvl="0"/>
            <a:r>
              <a:rPr lang="en-US" dirty="0"/>
              <a:t>T</a:t>
            </a:r>
            <a:r>
              <a:rPr lang="en-US" dirty="0" smtClean="0"/>
              <a:t>he Gospel</a:t>
            </a:r>
          </a:p>
          <a:p>
            <a:pPr lvl="1"/>
            <a:r>
              <a:rPr lang="en-US" dirty="0"/>
              <a:t>C</a:t>
            </a:r>
            <a:r>
              <a:rPr lang="en-US" dirty="0" smtClean="0"/>
              <a:t>onveys purposes</a:t>
            </a:r>
            <a:r>
              <a:rPr lang="en-US" dirty="0"/>
              <a:t>, mission, values, and principles, which </a:t>
            </a:r>
            <a:endParaRPr lang="en-US" dirty="0" smtClean="0"/>
          </a:p>
          <a:p>
            <a:pPr lvl="1"/>
            <a:r>
              <a:rPr lang="en-US" dirty="0"/>
              <a:t>G</a:t>
            </a:r>
            <a:r>
              <a:rPr lang="en-US" dirty="0" smtClean="0"/>
              <a:t>uides us </a:t>
            </a:r>
            <a:r>
              <a:rPr lang="en-US" dirty="0"/>
              <a:t>to walk-the-talk of </a:t>
            </a:r>
            <a:r>
              <a:rPr lang="en-US" dirty="0" smtClean="0"/>
              <a:t>proclamation</a:t>
            </a:r>
            <a:endParaRPr lang="en-US" dirty="0"/>
          </a:p>
          <a:p>
            <a:pPr lvl="0"/>
            <a:r>
              <a:rPr lang="en-US" dirty="0"/>
              <a:t>S</a:t>
            </a:r>
            <a:r>
              <a:rPr lang="en-US" dirty="0" smtClean="0"/>
              <a:t>piritual Gifts </a:t>
            </a:r>
            <a:r>
              <a:rPr lang="en-US" dirty="0"/>
              <a:t>of P</a:t>
            </a:r>
            <a:r>
              <a:rPr lang="en-US" dirty="0" smtClean="0"/>
              <a:t>arishioners</a:t>
            </a:r>
          </a:p>
          <a:p>
            <a:pPr lvl="1"/>
            <a:r>
              <a:rPr lang="en-US" dirty="0"/>
              <a:t>G</a:t>
            </a:r>
            <a:r>
              <a:rPr lang="en-US" dirty="0" smtClean="0"/>
              <a:t>iven </a:t>
            </a:r>
            <a:r>
              <a:rPr lang="en-US" dirty="0"/>
              <a:t>for the fulfillment of ministry and mission in the world</a:t>
            </a:r>
          </a:p>
          <a:p>
            <a:pPr lvl="0"/>
            <a:r>
              <a:rPr lang="en-US" dirty="0"/>
              <a:t>A</a:t>
            </a:r>
            <a:r>
              <a:rPr lang="en-US" dirty="0" smtClean="0"/>
              <a:t>spiration </a:t>
            </a:r>
            <a:r>
              <a:rPr lang="en-US" dirty="0"/>
              <a:t>of </a:t>
            </a:r>
            <a:r>
              <a:rPr lang="en-US" dirty="0" smtClean="0"/>
              <a:t>a legacy: healthy</a:t>
            </a:r>
            <a:r>
              <a:rPr lang="en-US" dirty="0"/>
              <a:t>, vital, and </a:t>
            </a:r>
            <a:r>
              <a:rPr lang="en-US" i="1" dirty="0" smtClean="0"/>
              <a:t>stronger</a:t>
            </a:r>
            <a:r>
              <a:rPr lang="en-US" dirty="0" smtClean="0"/>
              <a:t> parish </a:t>
            </a:r>
          </a:p>
          <a:p>
            <a:pPr lvl="1"/>
            <a:r>
              <a:rPr lang="en-US" dirty="0" smtClean="0"/>
              <a:t>And one </a:t>
            </a:r>
            <a:r>
              <a:rPr lang="en-US" dirty="0"/>
              <a:t>day </a:t>
            </a:r>
            <a:r>
              <a:rPr lang="en-US" dirty="0" smtClean="0"/>
              <a:t>entrusted </a:t>
            </a:r>
            <a:r>
              <a:rPr lang="en-US" dirty="0"/>
              <a:t>in turn </a:t>
            </a:r>
            <a:r>
              <a:rPr lang="en-US" dirty="0" smtClean="0"/>
              <a:t>to next generation</a:t>
            </a:r>
            <a:endParaRPr lang="en-US" dirty="0"/>
          </a:p>
        </p:txBody>
      </p:sp>
    </p:spTree>
    <p:extLst>
      <p:ext uri="{BB962C8B-B14F-4D97-AF65-F5344CB8AC3E}">
        <p14:creationId xmlns:p14="http://schemas.microsoft.com/office/powerpoint/2010/main" val="380273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Us a Growth Method”</a:t>
            </a:r>
            <a:endParaRPr lang="en-US" dirty="0"/>
          </a:p>
        </p:txBody>
      </p:sp>
      <p:sp>
        <p:nvSpPr>
          <p:cNvPr id="3" name="Date Placeholder 2"/>
          <p:cNvSpPr>
            <a:spLocks noGrp="1"/>
          </p:cNvSpPr>
          <p:nvPr>
            <p:ph type="dt" sz="half" idx="10"/>
          </p:nvPr>
        </p:nvSpPr>
        <p:spPr/>
        <p:txBody>
          <a:bodyPr/>
          <a:lstStyle/>
          <a:p>
            <a:fld id="{7F8F4659-5731-4F19-B6F2-3DE1566A5F85}"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21</a:t>
            </a:fld>
            <a:endParaRPr lang="en-US"/>
          </a:p>
        </p:txBody>
      </p:sp>
      <p:sp>
        <p:nvSpPr>
          <p:cNvPr id="6" name="Content Placeholder 5"/>
          <p:cNvSpPr>
            <a:spLocks noGrp="1"/>
          </p:cNvSpPr>
          <p:nvPr>
            <p:ph sz="quarter" idx="1"/>
          </p:nvPr>
        </p:nvSpPr>
        <p:spPr>
          <a:xfrm>
            <a:off x="612648" y="1600200"/>
            <a:ext cx="4492752" cy="4495800"/>
          </a:xfrm>
        </p:spPr>
        <p:txBody>
          <a:bodyPr/>
          <a:lstStyle/>
          <a:p>
            <a:r>
              <a:rPr lang="en-US" sz="3200" dirty="0" smtClean="0"/>
              <a:t>“I </a:t>
            </a:r>
            <a:r>
              <a:rPr lang="en-US" sz="3200" dirty="0"/>
              <a:t>have planted, Apollos watered; but God gave the </a:t>
            </a:r>
            <a:r>
              <a:rPr lang="en-US" sz="3200" dirty="0" smtClean="0"/>
              <a:t>increase” </a:t>
            </a:r>
            <a:r>
              <a:rPr lang="en-US" sz="2000" dirty="0" smtClean="0"/>
              <a:t>1 Cor. 3:6</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833" t="5555" r="15000"/>
          <a:stretch/>
        </p:blipFill>
        <p:spPr>
          <a:xfrm>
            <a:off x="5181600" y="1676399"/>
            <a:ext cx="3581400" cy="3667699"/>
          </a:xfrm>
          <a:prstGeom prst="rect">
            <a:avLst/>
          </a:prstGeom>
        </p:spPr>
      </p:pic>
      <p:sp>
        <p:nvSpPr>
          <p:cNvPr id="9" name="TextBox 8"/>
          <p:cNvSpPr txBox="1"/>
          <p:nvPr/>
        </p:nvSpPr>
        <p:spPr>
          <a:xfrm>
            <a:off x="990600" y="3825688"/>
            <a:ext cx="3657600" cy="1200329"/>
          </a:xfrm>
          <a:prstGeom prst="rect">
            <a:avLst/>
          </a:prstGeom>
          <a:solidFill>
            <a:schemeClr val="bg2"/>
          </a:solidFill>
          <a:ln>
            <a:solidFill>
              <a:srgbClr val="002060"/>
            </a:solidFill>
          </a:ln>
        </p:spPr>
        <p:txBody>
          <a:bodyPr wrap="square" rtlCol="0">
            <a:spAutoFit/>
          </a:bodyPr>
          <a:lstStyle/>
          <a:p>
            <a:pPr algn="ctr"/>
            <a:r>
              <a:rPr lang="en-US" sz="2400" dirty="0" smtClean="0"/>
              <a:t>“You </a:t>
            </a:r>
            <a:r>
              <a:rPr lang="en-US" sz="2400" dirty="0"/>
              <a:t>can’t make a flower grow by pulling on the </a:t>
            </a:r>
            <a:r>
              <a:rPr lang="en-US" sz="2400" dirty="0" smtClean="0"/>
              <a:t>petals!”</a:t>
            </a:r>
            <a:endParaRPr lang="en-US" sz="2400" dirty="0"/>
          </a:p>
        </p:txBody>
      </p:sp>
    </p:spTree>
    <p:extLst>
      <p:ext uri="{BB962C8B-B14F-4D97-AF65-F5344CB8AC3E}">
        <p14:creationId xmlns:p14="http://schemas.microsoft.com/office/powerpoint/2010/main" val="29872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573088" indent="-573088">
              <a:lnSpc>
                <a:spcPct val="120000"/>
              </a:lnSpc>
              <a:spcBef>
                <a:spcPts val="400"/>
              </a:spcBef>
            </a:pPr>
            <a:r>
              <a:rPr lang="en-US" dirty="0"/>
              <a:t>Acts 2:42-47 </a:t>
            </a:r>
          </a:p>
        </p:txBody>
      </p:sp>
      <p:sp>
        <p:nvSpPr>
          <p:cNvPr id="7" name="Content Placeholder 6"/>
          <p:cNvSpPr>
            <a:spLocks noGrp="1"/>
          </p:cNvSpPr>
          <p:nvPr>
            <p:ph sz="quarter" idx="1"/>
          </p:nvPr>
        </p:nvSpPr>
        <p:spPr>
          <a:xfrm>
            <a:off x="533400" y="1600200"/>
            <a:ext cx="8458200" cy="4343400"/>
          </a:xfrm>
        </p:spPr>
        <p:txBody>
          <a:bodyPr wrap="square">
            <a:noAutofit/>
          </a:bodyPr>
          <a:lstStyle/>
          <a:p>
            <a:pPr marL="349250" indent="-349250">
              <a:lnSpc>
                <a:spcPct val="120000"/>
              </a:lnSpc>
              <a:spcBef>
                <a:spcPts val="0"/>
              </a:spcBef>
              <a:spcAft>
                <a:spcPts val="400"/>
              </a:spcAft>
              <a:buNone/>
            </a:pPr>
            <a:r>
              <a:rPr lang="en-US" sz="2000" baseline="30000" dirty="0" smtClean="0"/>
              <a:t>42 </a:t>
            </a:r>
            <a:r>
              <a:rPr lang="en-US" sz="2000" dirty="0" smtClean="0"/>
              <a:t>They devoted themselves to the apostles’ </a:t>
            </a:r>
            <a:r>
              <a:rPr lang="en-US" sz="2000" b="1" dirty="0" smtClean="0"/>
              <a:t>teaching</a:t>
            </a:r>
            <a:r>
              <a:rPr lang="en-US" sz="2000" dirty="0" smtClean="0"/>
              <a:t> and to </a:t>
            </a:r>
            <a:r>
              <a:rPr lang="en-US" sz="2000" b="1" dirty="0" smtClean="0"/>
              <a:t>fellowship</a:t>
            </a:r>
            <a:r>
              <a:rPr lang="en-US" sz="2000" dirty="0" smtClean="0"/>
              <a:t>, to the </a:t>
            </a:r>
            <a:r>
              <a:rPr lang="en-US" sz="2000" b="1" dirty="0" smtClean="0"/>
              <a:t>breaking of bread</a:t>
            </a:r>
            <a:r>
              <a:rPr lang="en-US" sz="2000" dirty="0" smtClean="0"/>
              <a:t> and to </a:t>
            </a:r>
            <a:r>
              <a:rPr lang="en-US" sz="2000" b="1" dirty="0" smtClean="0"/>
              <a:t>the</a:t>
            </a:r>
            <a:r>
              <a:rPr lang="en-US" sz="2000" dirty="0" smtClean="0"/>
              <a:t> </a:t>
            </a:r>
            <a:r>
              <a:rPr lang="en-US" sz="2000" b="1" dirty="0" smtClean="0"/>
              <a:t>prayers</a:t>
            </a:r>
            <a:r>
              <a:rPr lang="en-US" sz="2000" dirty="0" smtClean="0"/>
              <a:t>. </a:t>
            </a:r>
          </a:p>
          <a:p>
            <a:pPr marL="349250" indent="-349250">
              <a:lnSpc>
                <a:spcPct val="120000"/>
              </a:lnSpc>
              <a:spcBef>
                <a:spcPts val="0"/>
              </a:spcBef>
              <a:spcAft>
                <a:spcPts val="400"/>
              </a:spcAft>
              <a:buNone/>
            </a:pPr>
            <a:r>
              <a:rPr lang="en-US" sz="2000" baseline="30000" dirty="0" smtClean="0"/>
              <a:t>43 </a:t>
            </a:r>
            <a:r>
              <a:rPr lang="en-US" sz="2000" dirty="0" smtClean="0"/>
              <a:t>Everyone was filled with awe at the many </a:t>
            </a:r>
            <a:r>
              <a:rPr lang="en-US" sz="2000" b="1" dirty="0" smtClean="0"/>
              <a:t>wonders and signs</a:t>
            </a:r>
            <a:r>
              <a:rPr lang="en-US" sz="2000" dirty="0" smtClean="0"/>
              <a:t> performed by the apostles. </a:t>
            </a:r>
          </a:p>
          <a:p>
            <a:pPr marL="349250" indent="-349250">
              <a:lnSpc>
                <a:spcPct val="120000"/>
              </a:lnSpc>
              <a:spcBef>
                <a:spcPts val="0"/>
              </a:spcBef>
              <a:spcAft>
                <a:spcPts val="400"/>
              </a:spcAft>
              <a:buNone/>
            </a:pPr>
            <a:r>
              <a:rPr lang="en-US" sz="2000" baseline="30000" dirty="0" smtClean="0"/>
              <a:t>44 </a:t>
            </a:r>
            <a:r>
              <a:rPr lang="en-US" sz="2000" dirty="0" smtClean="0"/>
              <a:t>All the believers were </a:t>
            </a:r>
            <a:r>
              <a:rPr lang="en-US" sz="2000" b="1" dirty="0" smtClean="0"/>
              <a:t>together</a:t>
            </a:r>
            <a:r>
              <a:rPr lang="en-US" sz="2000" dirty="0" smtClean="0"/>
              <a:t> and had everything in common. </a:t>
            </a:r>
          </a:p>
          <a:p>
            <a:pPr marL="349250" indent="-349250">
              <a:lnSpc>
                <a:spcPct val="120000"/>
              </a:lnSpc>
              <a:spcBef>
                <a:spcPts val="0"/>
              </a:spcBef>
              <a:spcAft>
                <a:spcPts val="400"/>
              </a:spcAft>
              <a:buNone/>
            </a:pPr>
            <a:r>
              <a:rPr lang="en-US" sz="2000" baseline="30000" dirty="0" smtClean="0"/>
              <a:t>45 </a:t>
            </a:r>
            <a:r>
              <a:rPr lang="en-US" sz="2000" dirty="0" smtClean="0"/>
              <a:t>They sold property and possessions to </a:t>
            </a:r>
            <a:r>
              <a:rPr lang="en-US" sz="2000" b="1" dirty="0" smtClean="0"/>
              <a:t>give to anyone who had need</a:t>
            </a:r>
            <a:r>
              <a:rPr lang="en-US" sz="2000" dirty="0" smtClean="0"/>
              <a:t>. </a:t>
            </a:r>
          </a:p>
          <a:p>
            <a:pPr marL="349250" indent="-349250">
              <a:lnSpc>
                <a:spcPct val="120000"/>
              </a:lnSpc>
              <a:spcBef>
                <a:spcPts val="0"/>
              </a:spcBef>
              <a:spcAft>
                <a:spcPts val="400"/>
              </a:spcAft>
              <a:buNone/>
            </a:pPr>
            <a:r>
              <a:rPr lang="en-US" sz="2000" baseline="30000" dirty="0" smtClean="0"/>
              <a:t>46 </a:t>
            </a:r>
            <a:r>
              <a:rPr lang="en-US" sz="2000" dirty="0" smtClean="0"/>
              <a:t>Every day they continued to </a:t>
            </a:r>
            <a:r>
              <a:rPr lang="en-US" sz="2000" b="1" dirty="0" smtClean="0"/>
              <a:t>meet together </a:t>
            </a:r>
            <a:r>
              <a:rPr lang="en-US" sz="2000" dirty="0" smtClean="0"/>
              <a:t>in the temple courts. </a:t>
            </a:r>
          </a:p>
          <a:p>
            <a:pPr marL="349250" indent="-349250">
              <a:lnSpc>
                <a:spcPct val="120000"/>
              </a:lnSpc>
              <a:spcBef>
                <a:spcPts val="0"/>
              </a:spcBef>
              <a:spcAft>
                <a:spcPts val="400"/>
              </a:spcAft>
              <a:buNone/>
            </a:pPr>
            <a:r>
              <a:rPr lang="en-US" sz="2000" dirty="0" smtClean="0"/>
              <a:t>They broke bread in their homes and </a:t>
            </a:r>
            <a:r>
              <a:rPr lang="en-US" sz="2000" b="1" dirty="0" smtClean="0"/>
              <a:t>ate together with glad and sincere hearts</a:t>
            </a:r>
            <a:r>
              <a:rPr lang="en-US" sz="2000" dirty="0" smtClean="0"/>
              <a:t>, </a:t>
            </a:r>
          </a:p>
          <a:p>
            <a:pPr marL="349250" indent="-349250">
              <a:lnSpc>
                <a:spcPct val="120000"/>
              </a:lnSpc>
              <a:spcBef>
                <a:spcPts val="0"/>
              </a:spcBef>
              <a:spcAft>
                <a:spcPts val="400"/>
              </a:spcAft>
              <a:buNone/>
            </a:pPr>
            <a:r>
              <a:rPr lang="en-US" sz="2000" baseline="30000" dirty="0" smtClean="0"/>
              <a:t>47  </a:t>
            </a:r>
            <a:r>
              <a:rPr lang="en-US" sz="2000" b="1" dirty="0" smtClean="0"/>
              <a:t>praising God </a:t>
            </a:r>
            <a:r>
              <a:rPr lang="en-US" sz="2000" dirty="0" smtClean="0"/>
              <a:t>and enjoying the favor of all the people. </a:t>
            </a:r>
          </a:p>
          <a:p>
            <a:pPr marL="349250" indent="-349250">
              <a:lnSpc>
                <a:spcPct val="120000"/>
              </a:lnSpc>
              <a:spcBef>
                <a:spcPts val="0"/>
              </a:spcBef>
              <a:spcAft>
                <a:spcPts val="400"/>
              </a:spcAft>
              <a:buNone/>
            </a:pPr>
            <a:r>
              <a:rPr lang="en-US" sz="2000" b="1" i="1" dirty="0" smtClean="0"/>
              <a:t>And the Lord added to their number daily those who were being saved.</a:t>
            </a:r>
          </a:p>
        </p:txBody>
      </p:sp>
      <p:sp>
        <p:nvSpPr>
          <p:cNvPr id="5" name="Slide Number Placeholder 4"/>
          <p:cNvSpPr>
            <a:spLocks noGrp="1"/>
          </p:cNvSpPr>
          <p:nvPr>
            <p:ph type="sldNum" sz="quarter" idx="12"/>
          </p:nvPr>
        </p:nvSpPr>
        <p:spPr/>
        <p:txBody>
          <a:bodyPr>
            <a:normAutofit fontScale="85000" lnSpcReduction="20000"/>
          </a:bodyPr>
          <a:lstStyle/>
          <a:p>
            <a:pPr>
              <a:defRPr/>
            </a:pPr>
            <a:fld id="{BF17C24D-5516-47B1-9FEA-26B6C7F8D0BF}" type="slidenum">
              <a:rPr lang="en-US" smtClean="0"/>
              <a:pPr>
                <a:defRPr/>
              </a:pPr>
              <a:t>22</a:t>
            </a:fld>
            <a:endParaRPr lang="en-US"/>
          </a:p>
        </p:txBody>
      </p:sp>
      <p:sp>
        <p:nvSpPr>
          <p:cNvPr id="2" name="Date Placeholder 1"/>
          <p:cNvSpPr>
            <a:spLocks noGrp="1"/>
          </p:cNvSpPr>
          <p:nvPr>
            <p:ph type="dt" sz="half" idx="10"/>
          </p:nvPr>
        </p:nvSpPr>
        <p:spPr/>
        <p:txBody>
          <a:bodyPr/>
          <a:lstStyle/>
          <a:p>
            <a:fld id="{D02C0F9D-7861-41FA-9B07-CA782C299B46}" type="datetime1">
              <a:rPr lang="en-US" smtClean="0"/>
              <a:t>6/22/2015</a:t>
            </a:fld>
            <a:endParaRPr lang="en-US"/>
          </a:p>
        </p:txBody>
      </p:sp>
      <p:sp>
        <p:nvSpPr>
          <p:cNvPr id="3" name="Footer Placeholder 2"/>
          <p:cNvSpPr>
            <a:spLocks noGrp="1"/>
          </p:cNvSpPr>
          <p:nvPr>
            <p:ph type="ftr" sz="quarter" idx="11"/>
          </p:nvPr>
        </p:nvSpPr>
        <p:spPr/>
        <p:txBody>
          <a:bodyPr/>
          <a:lstStyle/>
          <a:p>
            <a:r>
              <a:rPr lang="en-US" smtClean="0"/>
              <a:t>Small Parish Forum 2015</a:t>
            </a:r>
            <a:endParaRPr lang="en-US" dirty="0"/>
          </a:p>
        </p:txBody>
      </p:sp>
    </p:spTree>
    <p:extLst>
      <p:ext uri="{BB962C8B-B14F-4D97-AF65-F5344CB8AC3E}">
        <p14:creationId xmlns:p14="http://schemas.microsoft.com/office/powerpoint/2010/main" val="161968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Parishes </a:t>
            </a:r>
            <a:r>
              <a:rPr lang="en-US" u="sng" dirty="0" smtClean="0"/>
              <a:t>Can</a:t>
            </a:r>
            <a:r>
              <a:rPr lang="en-US" dirty="0" smtClean="0"/>
              <a:t> Become More Vibrant</a:t>
            </a:r>
            <a:br>
              <a:rPr lang="en-US" dirty="0" smtClean="0"/>
            </a:br>
            <a:r>
              <a:rPr lang="en-US" sz="2700" i="1" dirty="0" smtClean="0"/>
              <a:t>Excerpt from Parish Warden Report</a:t>
            </a:r>
            <a:endParaRPr lang="en-US" sz="2700" i="1" dirty="0"/>
          </a:p>
        </p:txBody>
      </p:sp>
      <p:sp>
        <p:nvSpPr>
          <p:cNvPr id="4" name="Footer Placeholder 3"/>
          <p:cNvSpPr>
            <a:spLocks noGrp="1"/>
          </p:cNvSpPr>
          <p:nvPr>
            <p:ph type="ftr" sz="quarter" idx="11"/>
          </p:nvPr>
        </p:nvSpPr>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lstStyle/>
          <a:p>
            <a:fld id="{BF17C24D-5516-47B1-9FEA-26B6C7F8D0BF}" type="slidenum">
              <a:rPr lang="en-US" smtClean="0"/>
              <a:pPr/>
              <a:t>23</a:t>
            </a:fld>
            <a:endParaRPr lang="en-US"/>
          </a:p>
        </p:txBody>
      </p:sp>
      <p:sp>
        <p:nvSpPr>
          <p:cNvPr id="7" name="Content Placeholder 6"/>
          <p:cNvSpPr>
            <a:spLocks noGrp="1"/>
          </p:cNvSpPr>
          <p:nvPr>
            <p:ph sz="quarter" idx="1"/>
          </p:nvPr>
        </p:nvSpPr>
        <p:spPr/>
        <p:txBody>
          <a:bodyPr>
            <a:normAutofit fontScale="70000" lnSpcReduction="20000"/>
          </a:bodyPr>
          <a:lstStyle/>
          <a:p>
            <a:pPr marL="0" indent="0">
              <a:lnSpc>
                <a:spcPct val="120000"/>
              </a:lnSpc>
              <a:spcBef>
                <a:spcPts val="0"/>
              </a:spcBef>
              <a:spcAft>
                <a:spcPts val="1200"/>
              </a:spcAft>
              <a:buNone/>
            </a:pPr>
            <a:r>
              <a:rPr lang="en-US" dirty="0" smtClean="0">
                <a:latin typeface="+mn-lt"/>
              </a:rPr>
              <a:t>“Today we think and act differently as a parish community. </a:t>
            </a:r>
          </a:p>
          <a:p>
            <a:pPr marL="0" indent="0">
              <a:lnSpc>
                <a:spcPct val="120000"/>
              </a:lnSpc>
              <a:spcBef>
                <a:spcPts val="0"/>
              </a:spcBef>
              <a:spcAft>
                <a:spcPts val="1200"/>
              </a:spcAft>
              <a:buNone/>
            </a:pPr>
            <a:r>
              <a:rPr lang="en-US" dirty="0" smtClean="0">
                <a:latin typeface="+mn-lt"/>
              </a:rPr>
              <a:t>No longer are we </a:t>
            </a:r>
            <a:r>
              <a:rPr lang="en-US" b="1" dirty="0" smtClean="0">
                <a:latin typeface="+mn-lt"/>
              </a:rPr>
              <a:t>focusing on our existence </a:t>
            </a:r>
            <a:r>
              <a:rPr lang="en-US" dirty="0" smtClean="0">
                <a:latin typeface="+mn-lt"/>
              </a:rPr>
              <a:t>as a parish, but instead on </a:t>
            </a:r>
            <a:r>
              <a:rPr lang="en-US" b="1" dirty="0" smtClean="0">
                <a:latin typeface="+mn-lt"/>
              </a:rPr>
              <a:t>what kind of a parish we should be</a:t>
            </a:r>
            <a:r>
              <a:rPr lang="en-US" dirty="0" smtClean="0">
                <a:latin typeface="+mn-lt"/>
              </a:rPr>
              <a:t>. </a:t>
            </a:r>
          </a:p>
          <a:p>
            <a:pPr marL="0" indent="0">
              <a:lnSpc>
                <a:spcPct val="120000"/>
              </a:lnSpc>
              <a:spcBef>
                <a:spcPts val="0"/>
              </a:spcBef>
              <a:spcAft>
                <a:spcPts val="1200"/>
              </a:spcAft>
              <a:buNone/>
            </a:pPr>
            <a:r>
              <a:rPr lang="en-US" dirty="0" smtClean="0">
                <a:latin typeface="+mn-lt"/>
              </a:rPr>
              <a:t>Father ____ made the observation that we </a:t>
            </a:r>
            <a:r>
              <a:rPr lang="en-US" b="1" dirty="0" smtClean="0">
                <a:latin typeface="+mn-lt"/>
              </a:rPr>
              <a:t>no longer spend a day selling cookies</a:t>
            </a:r>
            <a:r>
              <a:rPr lang="en-US" dirty="0" smtClean="0">
                <a:latin typeface="+mn-lt"/>
              </a:rPr>
              <a:t> to help our finances but </a:t>
            </a:r>
            <a:r>
              <a:rPr lang="en-US" b="1" dirty="0" smtClean="0">
                <a:latin typeface="+mn-lt"/>
              </a:rPr>
              <a:t>now spend two days to provide a weeks worth of groceries </a:t>
            </a:r>
            <a:r>
              <a:rPr lang="en-US" dirty="0" smtClean="0">
                <a:latin typeface="+mn-lt"/>
              </a:rPr>
              <a:t>and gifts to over 200 families. </a:t>
            </a:r>
          </a:p>
          <a:p>
            <a:pPr marL="0" indent="0">
              <a:lnSpc>
                <a:spcPct val="120000"/>
              </a:lnSpc>
              <a:spcBef>
                <a:spcPts val="0"/>
              </a:spcBef>
              <a:spcAft>
                <a:spcPts val="1200"/>
              </a:spcAft>
              <a:buNone/>
            </a:pPr>
            <a:r>
              <a:rPr lang="en-US" dirty="0" smtClean="0">
                <a:latin typeface="+mn-lt"/>
              </a:rPr>
              <a:t>We now think less in terms of what we have accomplished but instead are thinking of how much more we can do. Can we support food efforts for 300 families, 400 families or more?”</a:t>
            </a:r>
          </a:p>
          <a:p>
            <a:pPr marL="0" indent="0">
              <a:buNone/>
            </a:pPr>
            <a:endParaRPr lang="en-US" sz="1900" dirty="0">
              <a:latin typeface="+mn-lt"/>
            </a:endParaRPr>
          </a:p>
          <a:p>
            <a:pPr marL="0" indent="0">
              <a:buNone/>
            </a:pPr>
            <a:r>
              <a:rPr lang="en-US" i="1" dirty="0" smtClean="0">
                <a:latin typeface="+mn-lt"/>
              </a:rPr>
              <a:t>The parish grew by 22 persons between 2007 and 2011</a:t>
            </a:r>
            <a:r>
              <a:rPr lang="en-US" i="1" dirty="0" smtClean="0"/>
              <a:t>. </a:t>
            </a:r>
            <a:endParaRPr lang="en-US" i="1" dirty="0"/>
          </a:p>
        </p:txBody>
      </p:sp>
      <p:sp>
        <p:nvSpPr>
          <p:cNvPr id="2" name="Date Placeholder 1"/>
          <p:cNvSpPr>
            <a:spLocks noGrp="1"/>
          </p:cNvSpPr>
          <p:nvPr>
            <p:ph type="dt" sz="half" idx="10"/>
          </p:nvPr>
        </p:nvSpPr>
        <p:spPr/>
        <p:txBody>
          <a:bodyPr/>
          <a:lstStyle/>
          <a:p>
            <a:fld id="{28BC080D-1D2D-4C94-8749-768FC04F74D0}" type="datetime1">
              <a:rPr lang="en-US" smtClean="0"/>
              <a:t>6/22/2015</a:t>
            </a:fld>
            <a:endParaRPr lang="en-US"/>
          </a:p>
        </p:txBody>
      </p:sp>
    </p:spTree>
    <p:extLst>
      <p:ext uri="{BB962C8B-B14F-4D97-AF65-F5344CB8AC3E}">
        <p14:creationId xmlns:p14="http://schemas.microsoft.com/office/powerpoint/2010/main" val="263668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lang="en-US" smtClean="0"/>
              <a:t>Creed</a:t>
            </a:r>
            <a:endParaRPr lang="en-US" dirty="0" smtClean="0"/>
          </a:p>
        </p:txBody>
      </p:sp>
      <p:sp>
        <p:nvSpPr>
          <p:cNvPr id="10" name="Date Placeholder 9"/>
          <p:cNvSpPr>
            <a:spLocks noGrp="1"/>
          </p:cNvSpPr>
          <p:nvPr>
            <p:ph type="dt" sz="half" idx="10"/>
          </p:nvPr>
        </p:nvSpPr>
        <p:spPr/>
        <p:txBody>
          <a:bodyPr/>
          <a:lstStyle/>
          <a:p>
            <a:fld id="{55737EEB-8C39-4261-9A85-3E79D01A510F}" type="datetime1">
              <a:rPr lang="en-US" smtClean="0"/>
              <a:t>6/22/2015</a:t>
            </a:fld>
            <a:endParaRPr lang="en-US"/>
          </a:p>
        </p:txBody>
      </p:sp>
      <p:sp>
        <p:nvSpPr>
          <p:cNvPr id="3" name="Footer Placeholder 2"/>
          <p:cNvSpPr>
            <a:spLocks noGrp="1"/>
          </p:cNvSpPr>
          <p:nvPr>
            <p:ph type="ftr" sz="quarter" idx="11"/>
          </p:nvPr>
        </p:nvSpPr>
        <p:spPr/>
        <p:txBody>
          <a:bodyPr/>
          <a:lstStyle/>
          <a:p>
            <a:r>
              <a:rPr lang="en-US" smtClean="0"/>
              <a:t>Small Parish Forum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95D2F2EA-54BA-4769-9B51-74C5B5B3F5F1}" type="slidenum">
              <a:rPr lang="en-US" smtClean="0"/>
              <a:pPr/>
              <a:t>24</a:t>
            </a:fld>
            <a:endParaRPr lang="en-US"/>
          </a:p>
        </p:txBody>
      </p:sp>
      <p:sp>
        <p:nvSpPr>
          <p:cNvPr id="8" name="TextBox 7"/>
          <p:cNvSpPr txBox="1"/>
          <p:nvPr/>
        </p:nvSpPr>
        <p:spPr>
          <a:xfrm>
            <a:off x="1447800" y="2749839"/>
            <a:ext cx="6477000" cy="1316831"/>
          </a:xfrm>
          <a:prstGeom prst="verticalScroll">
            <a:avLst/>
          </a:prstGeom>
          <a:solidFill>
            <a:schemeClr val="bg2">
              <a:alpha val="57000"/>
            </a:schemeClr>
          </a:solidFill>
          <a:ln>
            <a:solidFill>
              <a:schemeClr val="accent1">
                <a:shade val="50000"/>
              </a:schemeClr>
            </a:solidFill>
          </a:ln>
        </p:spPr>
        <p:txBody>
          <a:bodyPr wrap="square" rtlCol="0">
            <a:spAutoFit/>
          </a:bodyPr>
          <a:lstStyle/>
          <a:p>
            <a:pPr algn="ctr"/>
            <a:r>
              <a:rPr lang="en-US" sz="3200" dirty="0" smtClean="0">
                <a:latin typeface="Garamond" panose="02020404030301010803" pitchFamily="18" charset="0"/>
              </a:rPr>
              <a:t>…and in One, Holy,    </a:t>
            </a:r>
          </a:p>
          <a:p>
            <a:pPr algn="ctr"/>
            <a:r>
              <a:rPr lang="en-US" sz="3200" dirty="0" smtClean="0">
                <a:latin typeface="Garamond" panose="02020404030301010803" pitchFamily="18" charset="0"/>
              </a:rPr>
              <a:t>Catholic and Apostolic Church.</a:t>
            </a:r>
            <a:endParaRPr lang="en-US" sz="3200" dirty="0">
              <a:latin typeface="Garamond" panose="02020404030301010803" pitchFamily="18" charset="0"/>
            </a:endParaRPr>
          </a:p>
        </p:txBody>
      </p:sp>
      <p:sp>
        <p:nvSpPr>
          <p:cNvPr id="2" name="TextBox 1"/>
          <p:cNvSpPr txBox="1"/>
          <p:nvPr/>
        </p:nvSpPr>
        <p:spPr>
          <a:xfrm>
            <a:off x="1143000" y="1780724"/>
            <a:ext cx="2667000" cy="907941"/>
          </a:xfrm>
          <a:prstGeom prst="rect">
            <a:avLst/>
          </a:prstGeom>
          <a:noFill/>
        </p:spPr>
        <p:txBody>
          <a:bodyPr wrap="square" rtlCol="0">
            <a:spAutoFit/>
          </a:bodyPr>
          <a:lstStyle/>
          <a:p>
            <a:pPr algn="ctr">
              <a:spcAft>
                <a:spcPts val="600"/>
              </a:spcAft>
            </a:pPr>
            <a:r>
              <a:rPr lang="en-US" sz="2400" b="1" i="1" dirty="0"/>
              <a:t>One</a:t>
            </a:r>
            <a:r>
              <a:rPr lang="en-US" sz="2400" b="1" dirty="0"/>
              <a:t> </a:t>
            </a:r>
            <a:endParaRPr lang="en-US" sz="2400" dirty="0"/>
          </a:p>
          <a:p>
            <a:pPr algn="ctr"/>
            <a:r>
              <a:rPr lang="en-US" sz="2400" i="1" dirty="0"/>
              <a:t>Oneness</a:t>
            </a:r>
            <a:r>
              <a:rPr lang="en-US" sz="2400" dirty="0"/>
              <a:t> </a:t>
            </a:r>
            <a:r>
              <a:rPr lang="en-US" sz="2400" i="1" dirty="0" smtClean="0"/>
              <a:t>&amp; Unity</a:t>
            </a:r>
          </a:p>
        </p:txBody>
      </p:sp>
      <p:sp>
        <p:nvSpPr>
          <p:cNvPr id="9" name="TextBox 8"/>
          <p:cNvSpPr txBox="1"/>
          <p:nvPr/>
        </p:nvSpPr>
        <p:spPr>
          <a:xfrm>
            <a:off x="5347742" y="1709790"/>
            <a:ext cx="3034258" cy="907941"/>
          </a:xfrm>
          <a:prstGeom prst="rect">
            <a:avLst/>
          </a:prstGeom>
          <a:noFill/>
        </p:spPr>
        <p:txBody>
          <a:bodyPr wrap="square" rtlCol="0">
            <a:spAutoFit/>
          </a:bodyPr>
          <a:lstStyle/>
          <a:p>
            <a:pPr algn="ctr">
              <a:spcAft>
                <a:spcPts val="600"/>
              </a:spcAft>
            </a:pPr>
            <a:r>
              <a:rPr lang="en-US" sz="2400" b="1" i="1" dirty="0" smtClean="0"/>
              <a:t>Holy</a:t>
            </a:r>
            <a:endParaRPr lang="en-US" sz="2400" dirty="0"/>
          </a:p>
          <a:p>
            <a:pPr algn="ctr"/>
            <a:r>
              <a:rPr lang="en-US" sz="2400" i="1" dirty="0" smtClean="0"/>
              <a:t>“Set apart”  </a:t>
            </a:r>
          </a:p>
        </p:txBody>
      </p:sp>
      <p:sp>
        <p:nvSpPr>
          <p:cNvPr id="11" name="TextBox 10"/>
          <p:cNvSpPr txBox="1"/>
          <p:nvPr/>
        </p:nvSpPr>
        <p:spPr>
          <a:xfrm>
            <a:off x="838200" y="4324770"/>
            <a:ext cx="3657601" cy="907941"/>
          </a:xfrm>
          <a:prstGeom prst="rect">
            <a:avLst/>
          </a:prstGeom>
          <a:noFill/>
        </p:spPr>
        <p:txBody>
          <a:bodyPr wrap="square" rtlCol="0">
            <a:spAutoFit/>
          </a:bodyPr>
          <a:lstStyle/>
          <a:p>
            <a:pPr algn="ctr">
              <a:spcAft>
                <a:spcPts val="600"/>
              </a:spcAft>
            </a:pPr>
            <a:r>
              <a:rPr lang="en-US" sz="2400" b="1" i="1" dirty="0" smtClean="0"/>
              <a:t>Catholic</a:t>
            </a:r>
            <a:r>
              <a:rPr lang="en-US" sz="2400" dirty="0" smtClean="0"/>
              <a:t> </a:t>
            </a:r>
            <a:endParaRPr lang="en-US" sz="2400" dirty="0"/>
          </a:p>
          <a:p>
            <a:pPr algn="ctr"/>
            <a:r>
              <a:rPr lang="en-US" sz="2400" i="1" dirty="0" smtClean="0"/>
              <a:t>“</a:t>
            </a:r>
            <a:r>
              <a:rPr lang="en-US" sz="2400" i="1" dirty="0"/>
              <a:t>F</a:t>
            </a:r>
            <a:r>
              <a:rPr lang="en-US" sz="2400" i="1" dirty="0" smtClean="0"/>
              <a:t>ullness”; “Of </a:t>
            </a:r>
            <a:r>
              <a:rPr lang="en-US" sz="2400" i="1" dirty="0"/>
              <a:t>the whole</a:t>
            </a:r>
            <a:r>
              <a:rPr lang="en-US" sz="2400" i="1" dirty="0" smtClean="0"/>
              <a:t>” </a:t>
            </a:r>
          </a:p>
        </p:txBody>
      </p:sp>
      <p:sp>
        <p:nvSpPr>
          <p:cNvPr id="12" name="TextBox 11"/>
          <p:cNvSpPr txBox="1"/>
          <p:nvPr/>
        </p:nvSpPr>
        <p:spPr>
          <a:xfrm>
            <a:off x="5410200" y="4309976"/>
            <a:ext cx="2971800" cy="907941"/>
          </a:xfrm>
          <a:prstGeom prst="rect">
            <a:avLst/>
          </a:prstGeom>
          <a:noFill/>
        </p:spPr>
        <p:txBody>
          <a:bodyPr wrap="square" rtlCol="0">
            <a:spAutoFit/>
          </a:bodyPr>
          <a:lstStyle/>
          <a:p>
            <a:pPr algn="ctr">
              <a:spcAft>
                <a:spcPts val="600"/>
              </a:spcAft>
            </a:pPr>
            <a:r>
              <a:rPr lang="en-US" sz="2400" b="1" i="1" dirty="0" smtClean="0"/>
              <a:t>Apostolic</a:t>
            </a:r>
            <a:r>
              <a:rPr lang="en-US" sz="2400" b="1" dirty="0" smtClean="0"/>
              <a:t> </a:t>
            </a:r>
            <a:endParaRPr lang="en-US" sz="2400" dirty="0"/>
          </a:p>
          <a:p>
            <a:pPr algn="ctr"/>
            <a:r>
              <a:rPr lang="en-US" sz="2400" i="1" dirty="0" smtClean="0"/>
              <a:t>“Sent forth”</a:t>
            </a:r>
          </a:p>
        </p:txBody>
      </p:sp>
    </p:spTree>
    <p:extLst>
      <p:ext uri="{BB962C8B-B14F-4D97-AF65-F5344CB8AC3E}">
        <p14:creationId xmlns:p14="http://schemas.microsoft.com/office/powerpoint/2010/main" val="338180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lang="en-US" smtClean="0"/>
              <a:t>Creed</a:t>
            </a:r>
            <a:endParaRPr lang="en-US" dirty="0" smtClean="0"/>
          </a:p>
        </p:txBody>
      </p:sp>
      <p:sp>
        <p:nvSpPr>
          <p:cNvPr id="10" name="Date Placeholder 9"/>
          <p:cNvSpPr>
            <a:spLocks noGrp="1"/>
          </p:cNvSpPr>
          <p:nvPr>
            <p:ph type="dt" sz="half" idx="10"/>
          </p:nvPr>
        </p:nvSpPr>
        <p:spPr/>
        <p:txBody>
          <a:bodyPr/>
          <a:lstStyle/>
          <a:p>
            <a:fld id="{55737EEB-8C39-4261-9A85-3E79D01A510F}" type="datetime1">
              <a:rPr lang="en-US" smtClean="0"/>
              <a:t>6/22/2015</a:t>
            </a:fld>
            <a:endParaRPr lang="en-US"/>
          </a:p>
        </p:txBody>
      </p:sp>
      <p:sp>
        <p:nvSpPr>
          <p:cNvPr id="3" name="Footer Placeholder 2"/>
          <p:cNvSpPr>
            <a:spLocks noGrp="1"/>
          </p:cNvSpPr>
          <p:nvPr>
            <p:ph type="ftr" sz="quarter" idx="11"/>
          </p:nvPr>
        </p:nvSpPr>
        <p:spPr/>
        <p:txBody>
          <a:bodyPr/>
          <a:lstStyle/>
          <a:p>
            <a:r>
              <a:rPr lang="en-US" smtClean="0"/>
              <a:t>Small Parish Forum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95D2F2EA-54BA-4769-9B51-74C5B5B3F5F1}" type="slidenum">
              <a:rPr lang="en-US" smtClean="0"/>
              <a:pPr/>
              <a:t>25</a:t>
            </a:fld>
            <a:endParaRPr lang="en-US"/>
          </a:p>
        </p:txBody>
      </p:sp>
      <p:sp>
        <p:nvSpPr>
          <p:cNvPr id="8" name="TextBox 7"/>
          <p:cNvSpPr txBox="1"/>
          <p:nvPr/>
        </p:nvSpPr>
        <p:spPr>
          <a:xfrm>
            <a:off x="1143000" y="1752600"/>
            <a:ext cx="6477000" cy="4251484"/>
          </a:xfrm>
          <a:prstGeom prst="verticalScroll">
            <a:avLst/>
          </a:prstGeom>
          <a:solidFill>
            <a:schemeClr val="bg2">
              <a:alpha val="57000"/>
            </a:schemeClr>
          </a:solidFill>
          <a:ln>
            <a:solidFill>
              <a:schemeClr val="accent1">
                <a:shade val="50000"/>
              </a:schemeClr>
            </a:solidFill>
          </a:ln>
        </p:spPr>
        <p:txBody>
          <a:bodyPr wrap="square" rtlCol="0">
            <a:spAutoFit/>
          </a:bodyPr>
          <a:lstStyle/>
          <a:p>
            <a:pPr algn="ctr"/>
            <a:r>
              <a:rPr lang="en-US" sz="4400" dirty="0" smtClean="0">
                <a:latin typeface="Garamond" panose="02020404030301010803" pitchFamily="18" charset="0"/>
              </a:rPr>
              <a:t>…and in </a:t>
            </a:r>
          </a:p>
          <a:p>
            <a:pPr algn="ctr"/>
            <a:r>
              <a:rPr lang="en-US" sz="4400" dirty="0" smtClean="0">
                <a:latin typeface="Garamond" panose="02020404030301010803" pitchFamily="18" charset="0"/>
              </a:rPr>
              <a:t>One, </a:t>
            </a:r>
          </a:p>
          <a:p>
            <a:pPr algn="ctr"/>
            <a:r>
              <a:rPr lang="en-US" sz="4400" dirty="0" smtClean="0">
                <a:latin typeface="Garamond" panose="02020404030301010803" pitchFamily="18" charset="0"/>
              </a:rPr>
              <a:t>Holy,    </a:t>
            </a:r>
          </a:p>
          <a:p>
            <a:pPr algn="ctr"/>
            <a:r>
              <a:rPr lang="en-US" sz="4400" dirty="0" smtClean="0">
                <a:latin typeface="Garamond" panose="02020404030301010803" pitchFamily="18" charset="0"/>
              </a:rPr>
              <a:t>Catholic </a:t>
            </a:r>
          </a:p>
          <a:p>
            <a:pPr algn="ctr"/>
            <a:r>
              <a:rPr lang="en-US" sz="4400" dirty="0" smtClean="0">
                <a:latin typeface="Garamond" panose="02020404030301010803" pitchFamily="18" charset="0"/>
              </a:rPr>
              <a:t>and Apostolic Church.</a:t>
            </a:r>
            <a:endParaRPr lang="en-US" sz="4400" dirty="0">
              <a:latin typeface="Garamond" panose="02020404030301010803" pitchFamily="18" charset="0"/>
            </a:endParaRPr>
          </a:p>
        </p:txBody>
      </p:sp>
    </p:spTree>
    <p:extLst>
      <p:ext uri="{BB962C8B-B14F-4D97-AF65-F5344CB8AC3E}">
        <p14:creationId xmlns:p14="http://schemas.microsoft.com/office/powerpoint/2010/main" val="345069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It Starts with Good Questions</a:t>
            </a:r>
            <a:endParaRPr lang="en-US" dirty="0"/>
          </a:p>
        </p:txBody>
      </p:sp>
      <p:sp>
        <p:nvSpPr>
          <p:cNvPr id="3" name="Date Placeholder 2"/>
          <p:cNvSpPr>
            <a:spLocks noGrp="1"/>
          </p:cNvSpPr>
          <p:nvPr>
            <p:ph type="dt" sz="half" idx="10"/>
          </p:nvPr>
        </p:nvSpPr>
        <p:spPr/>
        <p:txBody>
          <a:bodyPr/>
          <a:lstStyle/>
          <a:p>
            <a:fld id="{D8418F95-FAEB-4E46-A4E0-C25ADA218592}"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EF3E748-253C-4F7A-89FB-10830C25F376}" type="slidenum">
              <a:rPr lang="en-US" smtClean="0"/>
              <a:pPr/>
              <a:t>26</a:t>
            </a:fld>
            <a:endParaRPr lang="en-US"/>
          </a:p>
        </p:txBody>
      </p:sp>
      <p:sp>
        <p:nvSpPr>
          <p:cNvPr id="9" name="Title 1"/>
          <p:cNvSpPr txBox="1">
            <a:spLocks/>
          </p:cNvSpPr>
          <p:nvPr/>
        </p:nvSpPr>
        <p:spPr>
          <a:xfrm>
            <a:off x="1447800" y="2743200"/>
            <a:ext cx="6203576" cy="1371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Garamond" panose="02020404030301010803" pitchFamily="18" charset="0"/>
                <a:ea typeface="+mj-ea"/>
                <a:cs typeface="+mj-cs"/>
              </a:defRPr>
            </a:lvl1pPr>
          </a:lstStyle>
          <a:p>
            <a:pPr algn="ctr"/>
            <a:r>
              <a:rPr lang="en-US" sz="4800" dirty="0" smtClean="0"/>
              <a:t>Do You Want Your Parish to Grow?</a:t>
            </a:r>
          </a:p>
          <a:p>
            <a:pPr algn="ctr"/>
            <a:endParaRPr lang="en-US" sz="3200" dirty="0"/>
          </a:p>
          <a:p>
            <a:pPr algn="ctr"/>
            <a:r>
              <a:rPr lang="en-US" sz="4800" dirty="0" smtClean="0"/>
              <a:t>Why?</a:t>
            </a:r>
            <a:endParaRPr lang="en-US" sz="4800" dirty="0"/>
          </a:p>
        </p:txBody>
      </p:sp>
    </p:spTree>
    <p:extLst>
      <p:ext uri="{BB962C8B-B14F-4D97-AF65-F5344CB8AC3E}">
        <p14:creationId xmlns:p14="http://schemas.microsoft.com/office/powerpoint/2010/main" val="1479752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Insular?</a:t>
            </a:r>
            <a:endParaRPr lang="en-US" dirty="0"/>
          </a:p>
        </p:txBody>
      </p:sp>
      <p:sp>
        <p:nvSpPr>
          <p:cNvPr id="5" name="Date Placeholder 4"/>
          <p:cNvSpPr>
            <a:spLocks noGrp="1"/>
          </p:cNvSpPr>
          <p:nvPr>
            <p:ph type="dt" sz="half" idx="10"/>
          </p:nvPr>
        </p:nvSpPr>
        <p:spPr/>
        <p:txBody>
          <a:bodyPr/>
          <a:lstStyle/>
          <a:p>
            <a:fld id="{EB4B00E2-51CD-43D6-8080-A8B12CC4DFE1}" type="datetime1">
              <a:rPr lang="en-US" smtClean="0"/>
              <a:t>6/22/2015</a:t>
            </a:fld>
            <a:endParaRPr lang="en-US"/>
          </a:p>
        </p:txBody>
      </p:sp>
      <p:sp>
        <p:nvSpPr>
          <p:cNvPr id="7" name="Footer Placeholder 6"/>
          <p:cNvSpPr>
            <a:spLocks noGrp="1"/>
          </p:cNvSpPr>
          <p:nvPr>
            <p:ph type="ftr" sz="quarter" idx="11"/>
          </p:nvPr>
        </p:nvSpPr>
        <p:spPr/>
        <p:txBody>
          <a:bodyPr/>
          <a:lstStyle/>
          <a:p>
            <a:r>
              <a:rPr lang="en-US" smtClean="0"/>
              <a:t>Small Parish Forum 2015</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EF3E748-253C-4F7A-89FB-10830C25F376}" type="slidenum">
              <a:rPr lang="en-US" smtClean="0"/>
              <a:pPr/>
              <a:t>27</a:t>
            </a:fld>
            <a:endParaRPr lang="en-US"/>
          </a:p>
        </p:txBody>
      </p:sp>
      <p:sp>
        <p:nvSpPr>
          <p:cNvPr id="9" name="Content Placeholder 8"/>
          <p:cNvSpPr>
            <a:spLocks noGrp="1"/>
          </p:cNvSpPr>
          <p:nvPr>
            <p:ph sz="quarter" idx="1"/>
          </p:nvPr>
        </p:nvSpPr>
        <p:spPr/>
        <p:txBody>
          <a:bodyPr>
            <a:normAutofit/>
          </a:bodyPr>
          <a:lstStyle/>
          <a:p>
            <a:pPr marL="320040" lvl="1" indent="-320040">
              <a:spcBef>
                <a:spcPts val="700"/>
              </a:spcBef>
              <a:buClr>
                <a:schemeClr val="accent2"/>
              </a:buClr>
              <a:buSzPct val="60000"/>
              <a:buFont typeface="Wingdings"/>
              <a:buChar char=""/>
            </a:pPr>
            <a:r>
              <a:rPr lang="en-US" sz="4000" dirty="0"/>
              <a:t>A common view of </a:t>
            </a:r>
            <a:r>
              <a:rPr lang="en-US" sz="4000" dirty="0" smtClean="0"/>
              <a:t>churches…</a:t>
            </a:r>
          </a:p>
          <a:p>
            <a:pPr marL="274320" lvl="2" indent="0">
              <a:spcBef>
                <a:spcPts val="700"/>
              </a:spcBef>
              <a:buSzPct val="60000"/>
              <a:buNone/>
            </a:pPr>
            <a:r>
              <a:rPr lang="en-US" sz="3600" i="1" dirty="0" smtClean="0"/>
              <a:t>“an </a:t>
            </a:r>
            <a:r>
              <a:rPr lang="en-US" sz="3600" i="1" dirty="0"/>
              <a:t>introverted society composed of ‘respectable’ people,  bent </a:t>
            </a:r>
            <a:r>
              <a:rPr lang="en-US" sz="3600" i="1" dirty="0" smtClean="0"/>
              <a:t>on </a:t>
            </a:r>
            <a:r>
              <a:rPr lang="en-US" sz="3600" i="1" dirty="0"/>
              <a:t>self preservation</a:t>
            </a:r>
            <a:r>
              <a:rPr lang="en-US" sz="3600" i="1" dirty="0" smtClean="0"/>
              <a:t>”</a:t>
            </a:r>
            <a:endParaRPr lang="en-US" sz="3600" i="1" dirty="0"/>
          </a:p>
          <a:p>
            <a:endParaRPr lang="en-US" sz="4400" dirty="0"/>
          </a:p>
        </p:txBody>
      </p:sp>
    </p:spTree>
    <p:extLst>
      <p:ext uri="{BB962C8B-B14F-4D97-AF65-F5344CB8AC3E}">
        <p14:creationId xmlns:p14="http://schemas.microsoft.com/office/powerpoint/2010/main" val="1702824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Source: Early Church</a:t>
            </a:r>
            <a:endParaRPr lang="en-US" sz="4000" dirty="0"/>
          </a:p>
        </p:txBody>
      </p:sp>
      <p:sp>
        <p:nvSpPr>
          <p:cNvPr id="6" name="Slide Number Placeholder 5"/>
          <p:cNvSpPr>
            <a:spLocks noGrp="1"/>
          </p:cNvSpPr>
          <p:nvPr>
            <p:ph type="sldNum" sz="quarter" idx="12"/>
          </p:nvPr>
        </p:nvSpPr>
        <p:spPr/>
        <p:txBody>
          <a:bodyPr>
            <a:normAutofit fontScale="85000" lnSpcReduction="20000"/>
          </a:bodyPr>
          <a:lstStyle/>
          <a:p>
            <a:pPr>
              <a:defRPr/>
            </a:pPr>
            <a:fld id="{EB14C4DA-20CE-464F-868A-933814025DC1}" type="slidenum">
              <a:rPr lang="en-US" smtClean="0"/>
              <a:pPr>
                <a:defRPr/>
              </a:pPr>
              <a:t>28</a:t>
            </a:fld>
            <a:endParaRPr lang="en-US"/>
          </a:p>
        </p:txBody>
      </p:sp>
      <p:grpSp>
        <p:nvGrpSpPr>
          <p:cNvPr id="15" name="Group 14"/>
          <p:cNvGrpSpPr/>
          <p:nvPr/>
        </p:nvGrpSpPr>
        <p:grpSpPr>
          <a:xfrm>
            <a:off x="609600" y="2133600"/>
            <a:ext cx="8001000" cy="3486807"/>
            <a:chOff x="1371600" y="2514600"/>
            <a:chExt cx="7239000" cy="3486807"/>
          </a:xfrm>
        </p:grpSpPr>
        <p:sp>
          <p:nvSpPr>
            <p:cNvPr id="10" name="TextBox 9"/>
            <p:cNvSpPr txBox="1"/>
            <p:nvPr/>
          </p:nvSpPr>
          <p:spPr>
            <a:xfrm>
              <a:off x="1371600" y="2514600"/>
              <a:ext cx="7239000" cy="2308324"/>
            </a:xfrm>
            <a:prstGeom prst="rect">
              <a:avLst/>
            </a:prstGeom>
            <a:solidFill>
              <a:schemeClr val="bg1"/>
            </a:solidFill>
          </p:spPr>
          <p:txBody>
            <a:bodyPr wrap="square" rtlCol="0">
              <a:spAutoFit/>
            </a:bodyPr>
            <a:lstStyle/>
            <a:p>
              <a:r>
                <a:rPr lang="en-US" sz="2400" dirty="0" smtClean="0"/>
                <a:t>“They knew that their lives would come under close scrutiny by others so unless the Christian ethic marked their communities as </a:t>
              </a:r>
              <a:r>
                <a:rPr lang="en-US" sz="2400" i="1" dirty="0" smtClean="0"/>
                <a:t>a new race</a:t>
              </a:r>
              <a:r>
                <a:rPr lang="en-US" sz="2400" dirty="0" smtClean="0"/>
                <a:t> it would have been no good proclaiming the Christian story.” </a:t>
              </a:r>
            </a:p>
            <a:p>
              <a:pPr algn="r"/>
              <a:r>
                <a:rPr lang="en-US" sz="2400" i="1" u="sng" dirty="0" smtClean="0">
                  <a:latin typeface="+mn-lt"/>
                </a:rPr>
                <a:t>“Evangelization in the Early Church”</a:t>
              </a:r>
            </a:p>
            <a:p>
              <a:pPr algn="r"/>
              <a:r>
                <a:rPr lang="en-US" sz="2000" dirty="0" smtClean="0">
                  <a:latin typeface="+mn-lt"/>
                </a:rPr>
                <a:t>Michael Green</a:t>
              </a:r>
              <a:endParaRPr lang="en-US" sz="2800" dirty="0" smtClean="0">
                <a:latin typeface="+mn-lt"/>
              </a:endParaRPr>
            </a:p>
          </p:txBody>
        </p:sp>
        <p:pic>
          <p:nvPicPr>
            <p:cNvPr id="14" name="Picture 3" descr="C:\Documents and Settings\Joseph Kormos\Desktop\evangelism cover 001.jpg"/>
            <p:cNvPicPr>
              <a:picLocks noChangeAspect="1" noChangeArrowheads="1"/>
            </p:cNvPicPr>
            <p:nvPr/>
          </p:nvPicPr>
          <p:blipFill>
            <a:blip r:embed="rId3" cstate="print"/>
            <a:srcRect l="12745" t="2941" r="30392" b="34323"/>
            <a:stretch>
              <a:fillRect/>
            </a:stretch>
          </p:blipFill>
          <p:spPr bwMode="auto">
            <a:xfrm>
              <a:off x="1447800" y="4572000"/>
              <a:ext cx="942110" cy="1429407"/>
            </a:xfrm>
            <a:prstGeom prst="roundRect">
              <a:avLst/>
            </a:prstGeom>
            <a:noFill/>
            <a:effectLst>
              <a:outerShdw blurRad="50800" dist="38100" algn="l" rotWithShape="0">
                <a:prstClr val="black">
                  <a:alpha val="40000"/>
                </a:prstClr>
              </a:outerShdw>
            </a:effectLst>
          </p:spPr>
        </p:pic>
      </p:grpSp>
      <p:sp>
        <p:nvSpPr>
          <p:cNvPr id="3" name="Date Placeholder 2"/>
          <p:cNvSpPr>
            <a:spLocks noGrp="1"/>
          </p:cNvSpPr>
          <p:nvPr>
            <p:ph type="dt" sz="half" idx="10"/>
          </p:nvPr>
        </p:nvSpPr>
        <p:spPr/>
        <p:txBody>
          <a:bodyPr/>
          <a:lstStyle/>
          <a:p>
            <a:fld id="{78A3D2A1-E94C-4912-885C-7C6B1D44BA89}"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Tree>
    <p:extLst>
      <p:ext uri="{BB962C8B-B14F-4D97-AF65-F5344CB8AC3E}">
        <p14:creationId xmlns:p14="http://schemas.microsoft.com/office/powerpoint/2010/main" val="58280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Source: Early Church</a:t>
            </a:r>
            <a:endParaRPr lang="en-US" sz="4000" dirty="0"/>
          </a:p>
        </p:txBody>
      </p:sp>
      <p:sp>
        <p:nvSpPr>
          <p:cNvPr id="6" name="Slide Number Placeholder 5"/>
          <p:cNvSpPr>
            <a:spLocks noGrp="1"/>
          </p:cNvSpPr>
          <p:nvPr>
            <p:ph type="sldNum" sz="quarter" idx="12"/>
          </p:nvPr>
        </p:nvSpPr>
        <p:spPr/>
        <p:txBody>
          <a:bodyPr>
            <a:normAutofit fontScale="85000" lnSpcReduction="20000"/>
          </a:bodyPr>
          <a:lstStyle/>
          <a:p>
            <a:pPr>
              <a:defRPr/>
            </a:pPr>
            <a:fld id="{EB14C4DA-20CE-464F-868A-933814025DC1}" type="slidenum">
              <a:rPr lang="en-US" smtClean="0"/>
              <a:pPr>
                <a:defRPr/>
              </a:pPr>
              <a:t>29</a:t>
            </a:fld>
            <a:endParaRPr lang="en-US"/>
          </a:p>
        </p:txBody>
      </p:sp>
      <p:graphicFrame>
        <p:nvGraphicFramePr>
          <p:cNvPr id="8" name="Diagram 7"/>
          <p:cNvGraphicFramePr/>
          <p:nvPr>
            <p:extLst>
              <p:ext uri="{D42A27DB-BD31-4B8C-83A1-F6EECF244321}">
                <p14:modId xmlns:p14="http://schemas.microsoft.com/office/powerpoint/2010/main" val="3788578329"/>
              </p:ext>
            </p:extLst>
          </p:nvPr>
        </p:nvGraphicFramePr>
        <p:xfrm>
          <a:off x="1066800" y="19050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09600" y="1066800"/>
            <a:ext cx="8001000" cy="1074599"/>
          </a:xfrm>
          <a:prstGeom prst="roundRect">
            <a:avLst>
              <a:gd name="adj" fmla="val 9697"/>
            </a:avLst>
          </a:prstGeom>
          <a:solidFill>
            <a:srgbClr val="FFC000"/>
          </a:solidFill>
          <a:scene3d>
            <a:camera prst="orthographicFront"/>
            <a:lightRig rig="threePt" dir="t"/>
          </a:scene3d>
          <a:sp3d>
            <a:bevelT/>
          </a:sp3d>
        </p:spPr>
        <p:txBody>
          <a:bodyPr wrap="square" rtlCol="0">
            <a:spAutoFit/>
          </a:bodyPr>
          <a:lstStyle/>
          <a:p>
            <a:pPr algn="ctr"/>
            <a:r>
              <a:rPr lang="en-US" sz="3000" dirty="0" smtClean="0">
                <a:latin typeface="Albertus Medium" pitchFamily="34" charset="0"/>
              </a:rPr>
              <a:t>Elements of Early Christian Communities that Made Such an Impression on the World</a:t>
            </a:r>
            <a:endParaRPr lang="en-US" sz="3000" dirty="0">
              <a:latin typeface="Albertus Medium" pitchFamily="34" charset="0"/>
            </a:endParaRPr>
          </a:p>
        </p:txBody>
      </p:sp>
      <p:sp>
        <p:nvSpPr>
          <p:cNvPr id="11" name="Rectangle 10"/>
          <p:cNvSpPr/>
          <p:nvPr/>
        </p:nvSpPr>
        <p:spPr>
          <a:xfrm>
            <a:off x="3200400" y="2819400"/>
            <a:ext cx="1600200" cy="3733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05400" y="3048000"/>
            <a:ext cx="1600200" cy="350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6600" y="2971800"/>
            <a:ext cx="1600200" cy="350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6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47E261D-B368-4064-A555-0389045DBD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3CA9A102-8F6D-48E9-BFE0-CF9313F9226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B68574E1-3AF5-4362-914B-08F0CD23856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45F908F9-008A-4F2A-8FE3-FC5386A837A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BB0B6E44-3D73-40BA-90EE-06D9FD50560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EAE23841-C717-4DA0-81AB-A143BCE963D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E11EC49A-FBBA-47D3-B744-55C1FA11B29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424A0618-D1ED-4326-8C97-37062BF1FF8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9798D203-C8F9-46E9-B0F8-480DDF7BFA2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06F54A70-59FA-41A1-A632-A3340A2B23D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1D772928-AA50-43AB-9457-9842599D7DE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09451A80-CAFA-497F-8EEE-66760EC3963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A2C281F6-E53B-4204-A7DE-CEB899B2862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graphicEl>
                                              <a:dgm id="{04479D4D-C6D8-4BF5-9502-559433E698A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D2281C2D-8E16-48B0-960B-09B08609F023}"/>
                                            </p:graphic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graphicEl>
                                              <a:dgm id="{90A56876-5E62-4118-96CD-735C7F14887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0" nodeType="clickEffect">
                                  <p:stCondLst>
                                    <p:cond delay="0"/>
                                  </p:stCondLst>
                                  <p:childTnLst>
                                    <p:animEffect transition="out" filter="blinds(horizontal)">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0" nodeType="clickEffect">
                                  <p:stCondLst>
                                    <p:cond delay="0"/>
                                  </p:stCondLst>
                                  <p:childTnLst>
                                    <p:animEffect transition="out" filter="blinds(horizontal)">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0" nodeType="clickEffect">
                                  <p:stCondLst>
                                    <p:cond delay="0"/>
                                  </p:stCondLst>
                                  <p:childTnLst>
                                    <p:animEffect transition="out" filter="blinds(horizontal)">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AtOnce"/>
        </p:bldSub>
      </p:bldGraphic>
      <p:bldP spid="9" grpId="0" animBg="1"/>
      <p:bldP spid="11" grpId="0" animBg="1"/>
      <p:bldP spid="11" grpId="1" animBg="1"/>
      <p:bldP spid="12" grpId="0" animBg="1"/>
      <p:bldP spid="12" grpId="1"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sz="quarter" idx="1"/>
          </p:nvPr>
        </p:nvSpPr>
        <p:spPr/>
        <p:txBody>
          <a:bodyPr/>
          <a:lstStyle/>
          <a:p>
            <a:r>
              <a:rPr lang="en-US" dirty="0" smtClean="0"/>
              <a:t>Presentations</a:t>
            </a:r>
          </a:p>
          <a:p>
            <a:r>
              <a:rPr lang="en-US" dirty="0" smtClean="0"/>
              <a:t>Discussions</a:t>
            </a:r>
          </a:p>
          <a:p>
            <a:r>
              <a:rPr lang="en-US" dirty="0" smtClean="0"/>
              <a:t>Workshops</a:t>
            </a:r>
          </a:p>
        </p:txBody>
      </p:sp>
      <p:sp>
        <p:nvSpPr>
          <p:cNvPr id="3" name="Date Placeholder 2"/>
          <p:cNvSpPr>
            <a:spLocks noGrp="1"/>
          </p:cNvSpPr>
          <p:nvPr>
            <p:ph type="dt" sz="half" idx="15"/>
          </p:nvPr>
        </p:nvSpPr>
        <p:spPr/>
        <p:txBody>
          <a:bodyPr/>
          <a:lstStyle/>
          <a:p>
            <a:fld id="{0ECF14A7-9DD5-467F-82F0-B17A8B6CA6A7}" type="datetime1">
              <a:rPr lang="en-US" smtClean="0"/>
              <a:t>6/22/2015</a:t>
            </a:fld>
            <a:endParaRPr lang="en-US"/>
          </a:p>
        </p:txBody>
      </p:sp>
      <p:sp>
        <p:nvSpPr>
          <p:cNvPr id="5" name="Slide Number Placeholder 4"/>
          <p:cNvSpPr>
            <a:spLocks noGrp="1"/>
          </p:cNvSpPr>
          <p:nvPr>
            <p:ph type="sldNum" sz="quarter" idx="16"/>
          </p:nvPr>
        </p:nvSpPr>
        <p:spPr/>
        <p:txBody>
          <a:bodyPr>
            <a:normAutofit fontScale="85000" lnSpcReduction="20000"/>
          </a:bodyPr>
          <a:lstStyle/>
          <a:p>
            <a:fld id="{BEF3E748-253C-4F7A-89FB-10830C25F376}" type="slidenum">
              <a:rPr lang="en-US" smtClean="0"/>
              <a:pPr/>
              <a:t>3</a:t>
            </a:fld>
            <a:endParaRPr lang="en-US"/>
          </a:p>
        </p:txBody>
      </p:sp>
      <p:sp>
        <p:nvSpPr>
          <p:cNvPr id="4" name="Footer Placeholder 3"/>
          <p:cNvSpPr>
            <a:spLocks noGrp="1"/>
          </p:cNvSpPr>
          <p:nvPr>
            <p:ph type="ftr" sz="quarter" idx="17"/>
          </p:nvPr>
        </p:nvSpPr>
        <p:spPr/>
        <p:txBody>
          <a:bodyPr/>
          <a:lstStyle/>
          <a:p>
            <a:r>
              <a:rPr lang="en-US" smtClean="0"/>
              <a:t>Small Parish Forum 2015</a:t>
            </a:r>
            <a:endParaRPr lang="en-US"/>
          </a:p>
        </p:txBody>
      </p:sp>
      <p:sp>
        <p:nvSpPr>
          <p:cNvPr id="6" name="Content Placeholder 5"/>
          <p:cNvSpPr>
            <a:spLocks noGrp="1"/>
          </p:cNvSpPr>
          <p:nvPr>
            <p:ph sz="quarter" idx="2"/>
          </p:nvPr>
        </p:nvSpPr>
        <p:spPr/>
        <p:txBody>
          <a:bodyPr/>
          <a:lstStyle/>
          <a:p>
            <a:endParaRPr lang="en-US"/>
          </a:p>
        </p:txBody>
      </p:sp>
      <p:pic>
        <p:nvPicPr>
          <p:cNvPr id="9" name="Picture 8"/>
          <p:cNvPicPr>
            <a:picLocks noChangeAspect="1"/>
          </p:cNvPicPr>
          <p:nvPr/>
        </p:nvPicPr>
        <p:blipFill>
          <a:blip r:embed="rId2"/>
          <a:stretch>
            <a:fillRect/>
          </a:stretch>
        </p:blipFill>
        <p:spPr>
          <a:xfrm>
            <a:off x="3733800" y="1676400"/>
            <a:ext cx="5141535" cy="3422855"/>
          </a:xfrm>
          <a:prstGeom prst="rect">
            <a:avLst/>
          </a:prstGeom>
          <a:scene3d>
            <a:camera prst="orthographicFront"/>
            <a:lightRig rig="threePt" dir="t"/>
          </a:scene3d>
          <a:sp3d>
            <a:bevelT/>
          </a:sp3d>
        </p:spPr>
      </p:pic>
    </p:spTree>
    <p:extLst>
      <p:ext uri="{BB962C8B-B14F-4D97-AF65-F5344CB8AC3E}">
        <p14:creationId xmlns:p14="http://schemas.microsoft.com/office/powerpoint/2010/main" val="949318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The Early Church</a:t>
            </a:r>
            <a:endParaRPr lang="en-US" dirty="0"/>
          </a:p>
        </p:txBody>
      </p:sp>
      <p:sp>
        <p:nvSpPr>
          <p:cNvPr id="3" name="Content Placeholder 2"/>
          <p:cNvSpPr>
            <a:spLocks noGrp="1"/>
          </p:cNvSpPr>
          <p:nvPr>
            <p:ph idx="1"/>
          </p:nvPr>
        </p:nvSpPr>
        <p:spPr/>
        <p:txBody>
          <a:bodyPr/>
          <a:lstStyle/>
          <a:p>
            <a:endParaRPr lang="en-US" dirty="0" smtClean="0"/>
          </a:p>
          <a:p>
            <a:r>
              <a:rPr lang="en-US" dirty="0" smtClean="0"/>
              <a:t>Gratitude</a:t>
            </a:r>
          </a:p>
          <a:p>
            <a:pPr lvl="1"/>
            <a:r>
              <a:rPr lang="en-US" dirty="0" smtClean="0"/>
              <a:t>Overwhelming appreciation of the love of God experienced through Jesus Christ.</a:t>
            </a:r>
          </a:p>
          <a:p>
            <a:r>
              <a:rPr lang="en-US" dirty="0" smtClean="0"/>
              <a:t>Responsibility </a:t>
            </a:r>
          </a:p>
          <a:p>
            <a:pPr lvl="1"/>
            <a:r>
              <a:rPr lang="en-US" dirty="0" smtClean="0"/>
              <a:t>To share the message of God’s love</a:t>
            </a:r>
          </a:p>
          <a:p>
            <a:r>
              <a:rPr lang="en-US" dirty="0" smtClean="0"/>
              <a:t>Concern  </a:t>
            </a:r>
          </a:p>
          <a:p>
            <a:pPr lvl="1"/>
            <a:r>
              <a:rPr lang="en-US" dirty="0" smtClean="0"/>
              <a:t>For the well being of the unevangelized – a lively awareness of the peril of those without Christ.</a:t>
            </a:r>
          </a:p>
          <a:p>
            <a:pPr lvl="2"/>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Small Parish Forum 2015</a:t>
            </a:r>
            <a:endParaRPr lang="en-US" dirty="0" smtClean="0"/>
          </a:p>
        </p:txBody>
      </p:sp>
      <p:sp>
        <p:nvSpPr>
          <p:cNvPr id="5" name="Slide Number Placeholder 4"/>
          <p:cNvSpPr>
            <a:spLocks noGrp="1"/>
          </p:cNvSpPr>
          <p:nvPr>
            <p:ph type="sldNum" sz="quarter" idx="12"/>
          </p:nvPr>
        </p:nvSpPr>
        <p:spPr/>
        <p:txBody>
          <a:bodyPr>
            <a:normAutofit fontScale="85000" lnSpcReduction="20000"/>
          </a:bodyPr>
          <a:lstStyle/>
          <a:p>
            <a:fld id="{99870B91-0EE2-4612-AF48-BDBDD085F378}" type="slidenum">
              <a:rPr lang="en-US" smtClean="0"/>
              <a:pPr/>
              <a:t>30</a:t>
            </a:fld>
            <a:endParaRPr lang="en-US" dirty="0"/>
          </a:p>
        </p:txBody>
      </p:sp>
      <p:sp>
        <p:nvSpPr>
          <p:cNvPr id="13" name="TextBox 12"/>
          <p:cNvSpPr txBox="1"/>
          <p:nvPr/>
        </p:nvSpPr>
        <p:spPr>
          <a:xfrm>
            <a:off x="609600" y="1600200"/>
            <a:ext cx="1796133" cy="523220"/>
          </a:xfrm>
          <a:prstGeom prst="rect">
            <a:avLst/>
          </a:prstGeom>
          <a:noFill/>
        </p:spPr>
        <p:txBody>
          <a:bodyPr wrap="none" rtlCol="0">
            <a:spAutoFit/>
          </a:bodyPr>
          <a:lstStyle/>
          <a:p>
            <a:r>
              <a:rPr lang="en-US" sz="2800" b="1" dirty="0" smtClean="0">
                <a:latin typeface="+mj-lt"/>
              </a:rPr>
              <a:t>Motivation</a:t>
            </a:r>
            <a:endParaRPr lang="en-US" sz="2800" b="1" dirty="0">
              <a:latin typeface="+mj-lt"/>
            </a:endParaRPr>
          </a:p>
        </p:txBody>
      </p:sp>
      <p:sp>
        <p:nvSpPr>
          <p:cNvPr id="4" name="Date Placeholder 3"/>
          <p:cNvSpPr>
            <a:spLocks noGrp="1"/>
          </p:cNvSpPr>
          <p:nvPr>
            <p:ph type="dt" sz="half" idx="10"/>
          </p:nvPr>
        </p:nvSpPr>
        <p:spPr/>
        <p:txBody>
          <a:bodyPr/>
          <a:lstStyle/>
          <a:p>
            <a:fld id="{D2216154-0EC2-46DA-B2BA-DCC823C0168F}" type="datetime1">
              <a:rPr lang="en-US" smtClean="0"/>
              <a:t>6/22/2015</a:t>
            </a:fld>
            <a:endParaRPr lang="en-US"/>
          </a:p>
        </p:txBody>
      </p:sp>
    </p:spTree>
    <p:extLst>
      <p:ext uri="{BB962C8B-B14F-4D97-AF65-F5344CB8AC3E}">
        <p14:creationId xmlns:p14="http://schemas.microsoft.com/office/powerpoint/2010/main" val="33181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The Early Church</a:t>
            </a:r>
            <a:endParaRPr lang="en-US" dirty="0"/>
          </a:p>
        </p:txBody>
      </p:sp>
      <p:sp>
        <p:nvSpPr>
          <p:cNvPr id="3" name="Content Placeholder 2"/>
          <p:cNvSpPr>
            <a:spLocks noGrp="1"/>
          </p:cNvSpPr>
          <p:nvPr>
            <p:ph idx="1"/>
          </p:nvPr>
        </p:nvSpPr>
        <p:spPr/>
        <p:txBody>
          <a:bodyPr/>
          <a:lstStyle/>
          <a:p>
            <a:endParaRPr lang="en-US" dirty="0" smtClean="0"/>
          </a:p>
          <a:p>
            <a:r>
              <a:rPr lang="en-US" dirty="0" smtClean="0"/>
              <a:t>Gratitude</a:t>
            </a:r>
          </a:p>
          <a:p>
            <a:pPr lvl="1"/>
            <a:r>
              <a:rPr lang="en-US" dirty="0" smtClean="0"/>
              <a:t>Overwhelming appreciation of the love of God experienced through Jesus Christ.</a:t>
            </a:r>
          </a:p>
          <a:p>
            <a:r>
              <a:rPr lang="en-US" dirty="0" smtClean="0"/>
              <a:t>Responsibility </a:t>
            </a:r>
          </a:p>
          <a:p>
            <a:pPr lvl="1"/>
            <a:r>
              <a:rPr lang="en-US" dirty="0" smtClean="0"/>
              <a:t>To share the message of God’s love</a:t>
            </a:r>
          </a:p>
          <a:p>
            <a:r>
              <a:rPr lang="en-US" dirty="0" smtClean="0"/>
              <a:t>Concern  </a:t>
            </a:r>
          </a:p>
          <a:p>
            <a:pPr lvl="1"/>
            <a:r>
              <a:rPr lang="en-US" dirty="0" smtClean="0"/>
              <a:t>For the well being of the unevangelized – a lively awareness of the peril of those without Christ.</a:t>
            </a:r>
          </a:p>
          <a:p>
            <a:pPr lvl="2"/>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Small Parish Forum 2015</a:t>
            </a:r>
            <a:endParaRPr lang="en-US" dirty="0" smtClean="0"/>
          </a:p>
        </p:txBody>
      </p:sp>
      <p:sp>
        <p:nvSpPr>
          <p:cNvPr id="5" name="Slide Number Placeholder 4"/>
          <p:cNvSpPr>
            <a:spLocks noGrp="1"/>
          </p:cNvSpPr>
          <p:nvPr>
            <p:ph type="sldNum" sz="quarter" idx="12"/>
          </p:nvPr>
        </p:nvSpPr>
        <p:spPr/>
        <p:txBody>
          <a:bodyPr>
            <a:normAutofit fontScale="85000" lnSpcReduction="20000"/>
          </a:bodyPr>
          <a:lstStyle/>
          <a:p>
            <a:fld id="{99870B91-0EE2-4612-AF48-BDBDD085F378}" type="slidenum">
              <a:rPr lang="en-US" smtClean="0"/>
              <a:pPr/>
              <a:t>31</a:t>
            </a:fld>
            <a:endParaRPr lang="en-US" dirty="0"/>
          </a:p>
        </p:txBody>
      </p:sp>
      <p:sp>
        <p:nvSpPr>
          <p:cNvPr id="7" name="TextBox 6"/>
          <p:cNvSpPr txBox="1"/>
          <p:nvPr/>
        </p:nvSpPr>
        <p:spPr>
          <a:xfrm>
            <a:off x="2286000" y="2209800"/>
            <a:ext cx="4038600" cy="3318986"/>
          </a:xfrm>
          <a:prstGeom prst="bevel">
            <a:avLst>
              <a:gd name="adj" fmla="val 3545"/>
            </a:avLst>
          </a:prstGeom>
          <a:solidFill>
            <a:srgbClr val="FFC000"/>
          </a:solidFill>
          <a:ln>
            <a:solidFill>
              <a:schemeClr val="accent1"/>
            </a:solidFill>
          </a:ln>
        </p:spPr>
        <p:txBody>
          <a:bodyPr wrap="square" rtlCol="0">
            <a:spAutoFit/>
          </a:bodyPr>
          <a:lstStyle/>
          <a:p>
            <a:pPr>
              <a:lnSpc>
                <a:spcPct val="150000"/>
              </a:lnSpc>
            </a:pPr>
            <a:r>
              <a:rPr lang="en-US" sz="2400" b="1" u="sng" dirty="0" smtClean="0"/>
              <a:t>Not</a:t>
            </a:r>
          </a:p>
          <a:p>
            <a:pPr marL="231775" indent="-231775">
              <a:spcAft>
                <a:spcPts val="1200"/>
              </a:spcAft>
              <a:buFont typeface="Arial" pitchFamily="34" charset="0"/>
              <a:buChar char="•"/>
            </a:pPr>
            <a:r>
              <a:rPr lang="en-US" sz="2400" dirty="0" smtClean="0"/>
              <a:t>“Growth”</a:t>
            </a:r>
          </a:p>
          <a:p>
            <a:pPr marL="231775" indent="-231775">
              <a:spcAft>
                <a:spcPts val="1200"/>
              </a:spcAft>
              <a:buFont typeface="Arial" pitchFamily="34" charset="0"/>
              <a:buChar char="•"/>
            </a:pPr>
            <a:r>
              <a:rPr lang="en-US" sz="2400" dirty="0" smtClean="0"/>
              <a:t>Saving our parish</a:t>
            </a:r>
          </a:p>
          <a:p>
            <a:pPr marL="231775" indent="-231775">
              <a:spcAft>
                <a:spcPts val="1200"/>
              </a:spcAft>
              <a:buFont typeface="Arial" pitchFamily="34" charset="0"/>
              <a:buChar char="•"/>
            </a:pPr>
            <a:r>
              <a:rPr lang="en-US" sz="2400" dirty="0" smtClean="0"/>
              <a:t>Increasing attendance </a:t>
            </a:r>
          </a:p>
          <a:p>
            <a:pPr marL="231775" indent="-231775">
              <a:spcAft>
                <a:spcPts val="1200"/>
              </a:spcAft>
              <a:buFont typeface="Arial" pitchFamily="34" charset="0"/>
              <a:buChar char="•"/>
            </a:pPr>
            <a:r>
              <a:rPr lang="en-US" sz="2400" dirty="0" smtClean="0"/>
              <a:t>Paying the bills</a:t>
            </a:r>
          </a:p>
          <a:p>
            <a:pPr marL="231775" indent="-231775">
              <a:spcAft>
                <a:spcPts val="1200"/>
              </a:spcAft>
              <a:buFont typeface="Arial" pitchFamily="34" charset="0"/>
              <a:buChar char="•"/>
            </a:pPr>
            <a:r>
              <a:rPr lang="en-US" sz="2400" dirty="0" smtClean="0"/>
              <a:t>A ride to Church</a:t>
            </a:r>
          </a:p>
        </p:txBody>
      </p:sp>
      <p:sp>
        <p:nvSpPr>
          <p:cNvPr id="13" name="TextBox 12"/>
          <p:cNvSpPr txBox="1"/>
          <p:nvPr/>
        </p:nvSpPr>
        <p:spPr>
          <a:xfrm>
            <a:off x="609600" y="1600200"/>
            <a:ext cx="1796133" cy="523220"/>
          </a:xfrm>
          <a:prstGeom prst="rect">
            <a:avLst/>
          </a:prstGeom>
          <a:noFill/>
        </p:spPr>
        <p:txBody>
          <a:bodyPr wrap="none" rtlCol="0">
            <a:spAutoFit/>
          </a:bodyPr>
          <a:lstStyle/>
          <a:p>
            <a:r>
              <a:rPr lang="en-US" sz="2800" b="1" dirty="0" smtClean="0">
                <a:latin typeface="+mj-lt"/>
              </a:rPr>
              <a:t>Motivation</a:t>
            </a:r>
            <a:endParaRPr lang="en-US" sz="2800" b="1" dirty="0">
              <a:latin typeface="+mj-lt"/>
            </a:endParaRPr>
          </a:p>
        </p:txBody>
      </p:sp>
      <p:sp>
        <p:nvSpPr>
          <p:cNvPr id="4" name="Date Placeholder 3"/>
          <p:cNvSpPr>
            <a:spLocks noGrp="1"/>
          </p:cNvSpPr>
          <p:nvPr>
            <p:ph type="dt" sz="half" idx="10"/>
          </p:nvPr>
        </p:nvSpPr>
        <p:spPr/>
        <p:txBody>
          <a:bodyPr/>
          <a:lstStyle/>
          <a:p>
            <a:fld id="{D2216154-0EC2-46DA-B2BA-DCC823C0168F}" type="datetime1">
              <a:rPr lang="en-US" smtClean="0"/>
              <a:t>6/22/2015</a:t>
            </a:fld>
            <a:endParaRPr lang="en-US"/>
          </a:p>
        </p:txBody>
      </p:sp>
    </p:spTree>
    <p:extLst>
      <p:ext uri="{BB962C8B-B14F-4D97-AF65-F5344CB8AC3E}">
        <p14:creationId xmlns:p14="http://schemas.microsoft.com/office/powerpoint/2010/main" val="757160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normAutofit fontScale="90000"/>
          </a:bodyPr>
          <a:lstStyle/>
          <a:p>
            <a:pPr eaLnBrk="1" hangingPunct="1">
              <a:defRPr/>
            </a:pPr>
            <a:r>
              <a:rPr lang="en-US" sz="4000" dirty="0" smtClean="0"/>
              <a:t>Shrinking Parishes</a:t>
            </a:r>
            <a:r>
              <a:rPr lang="en-US" dirty="0" smtClean="0"/>
              <a:t/>
            </a:r>
            <a:br>
              <a:rPr lang="en-US" dirty="0" smtClean="0"/>
            </a:br>
            <a:r>
              <a:rPr lang="en-US" sz="2800" i="1" dirty="0" smtClean="0"/>
              <a:t>20 Year Numerical Change</a:t>
            </a:r>
            <a:endParaRPr lang="en-US" sz="4000" b="0" i="1" dirty="0" smtClean="0"/>
          </a:p>
        </p:txBody>
      </p:sp>
      <p:sp>
        <p:nvSpPr>
          <p:cNvPr id="13" name="Slide Number Placeholder 4"/>
          <p:cNvSpPr>
            <a:spLocks noGrp="1"/>
          </p:cNvSpPr>
          <p:nvPr>
            <p:ph type="sldNum" sz="quarter" idx="12"/>
          </p:nvPr>
        </p:nvSpPr>
        <p:spPr/>
        <p:txBody>
          <a:bodyPr>
            <a:normAutofit fontScale="85000" lnSpcReduction="20000"/>
          </a:bodyPr>
          <a:lstStyle/>
          <a:p>
            <a:pPr>
              <a:defRPr/>
            </a:pPr>
            <a:fld id="{8B6D3CFE-2F41-4298-B5DF-44DEF991E6AD}" type="slidenum">
              <a:rPr lang="en-US"/>
              <a:pPr>
                <a:defRPr/>
              </a:pPr>
              <a:t>32</a:t>
            </a:fld>
            <a:endParaRPr lang="en-US"/>
          </a:p>
        </p:txBody>
      </p:sp>
      <p:grpSp>
        <p:nvGrpSpPr>
          <p:cNvPr id="2" name="Group 17"/>
          <p:cNvGrpSpPr/>
          <p:nvPr/>
        </p:nvGrpSpPr>
        <p:grpSpPr>
          <a:xfrm>
            <a:off x="276225" y="1600200"/>
            <a:ext cx="3914775" cy="2276475"/>
            <a:chOff x="381000" y="1371600"/>
            <a:chExt cx="3914775" cy="2276475"/>
          </a:xfrm>
        </p:grpSpPr>
        <p:pic>
          <p:nvPicPr>
            <p:cNvPr id="28677" name="Picture 3" descr="oca-mw-chispp"/>
            <p:cNvPicPr>
              <a:picLocks noChangeAspect="1" noChangeArrowheads="1"/>
            </p:cNvPicPr>
            <p:nvPr/>
          </p:nvPicPr>
          <p:blipFill>
            <a:blip r:embed="rId3" cstate="print"/>
            <a:srcRect/>
            <a:stretch>
              <a:fillRect/>
            </a:stretch>
          </p:blipFill>
          <p:spPr bwMode="auto">
            <a:xfrm>
              <a:off x="1447800" y="1600200"/>
              <a:ext cx="2847975" cy="2047875"/>
            </a:xfrm>
            <a:prstGeom prst="rect">
              <a:avLst/>
            </a:prstGeom>
            <a:noFill/>
            <a:ln w="9525">
              <a:noFill/>
              <a:miter lim="800000"/>
              <a:headEnd/>
              <a:tailEnd/>
            </a:ln>
          </p:spPr>
        </p:pic>
        <p:sp>
          <p:nvSpPr>
            <p:cNvPr id="28678" name="Text Box 4"/>
            <p:cNvSpPr txBox="1">
              <a:spLocks noChangeArrowheads="1"/>
            </p:cNvSpPr>
            <p:nvPr/>
          </p:nvSpPr>
          <p:spPr bwMode="auto">
            <a:xfrm>
              <a:off x="381000" y="1371600"/>
              <a:ext cx="1752600" cy="369888"/>
            </a:xfrm>
            <a:prstGeom prst="rect">
              <a:avLst/>
            </a:prstGeom>
            <a:solidFill>
              <a:schemeClr val="tx2"/>
            </a:solidFill>
            <a:ln w="9525">
              <a:noFill/>
              <a:miter lim="800000"/>
              <a:headEnd/>
              <a:tailEnd/>
            </a:ln>
          </p:spPr>
          <p:txBody>
            <a:bodyPr>
              <a:spAutoFit/>
            </a:bodyPr>
            <a:lstStyle/>
            <a:p>
              <a:pPr algn="ctr"/>
              <a:r>
                <a:rPr lang="en-US" sz="1800" b="1">
                  <a:solidFill>
                    <a:schemeClr val="bg1"/>
                  </a:solidFill>
                </a:rPr>
                <a:t>405  &gt;&gt; 189</a:t>
              </a:r>
            </a:p>
          </p:txBody>
        </p:sp>
      </p:grpSp>
      <p:grpSp>
        <p:nvGrpSpPr>
          <p:cNvPr id="3" name="Group 18"/>
          <p:cNvGrpSpPr/>
          <p:nvPr/>
        </p:nvGrpSpPr>
        <p:grpSpPr>
          <a:xfrm>
            <a:off x="4953000" y="1706562"/>
            <a:ext cx="3429000" cy="2179638"/>
            <a:chOff x="5486400" y="1447800"/>
            <a:chExt cx="3429000" cy="2179638"/>
          </a:xfrm>
        </p:grpSpPr>
        <p:pic>
          <p:nvPicPr>
            <p:cNvPr id="28679" name="Picture 5" descr="oca-mw-garsmc"/>
            <p:cNvPicPr>
              <a:picLocks noChangeAspect="1" noChangeArrowheads="1"/>
            </p:cNvPicPr>
            <p:nvPr/>
          </p:nvPicPr>
          <p:blipFill>
            <a:blip r:embed="rId4" cstate="print"/>
            <a:srcRect/>
            <a:stretch>
              <a:fillRect/>
            </a:stretch>
          </p:blipFill>
          <p:spPr bwMode="auto">
            <a:xfrm>
              <a:off x="5486400" y="1600200"/>
              <a:ext cx="2819400" cy="2027238"/>
            </a:xfrm>
            <a:prstGeom prst="rect">
              <a:avLst/>
            </a:prstGeom>
            <a:noFill/>
            <a:ln w="9525">
              <a:noFill/>
              <a:miter lim="800000"/>
              <a:headEnd/>
              <a:tailEnd/>
            </a:ln>
          </p:spPr>
        </p:pic>
        <p:sp>
          <p:nvSpPr>
            <p:cNvPr id="28680" name="Text Box 6"/>
            <p:cNvSpPr txBox="1">
              <a:spLocks noChangeArrowheads="1"/>
            </p:cNvSpPr>
            <p:nvPr/>
          </p:nvSpPr>
          <p:spPr bwMode="auto">
            <a:xfrm>
              <a:off x="6705600" y="1447800"/>
              <a:ext cx="2209800" cy="369888"/>
            </a:xfrm>
            <a:prstGeom prst="rect">
              <a:avLst/>
            </a:prstGeom>
            <a:solidFill>
              <a:schemeClr val="tx2"/>
            </a:solidFill>
            <a:ln w="9525">
              <a:noFill/>
              <a:miter lim="800000"/>
              <a:headEnd/>
              <a:tailEnd/>
            </a:ln>
          </p:spPr>
          <p:txBody>
            <a:bodyPr>
              <a:spAutoFit/>
            </a:bodyPr>
            <a:lstStyle/>
            <a:p>
              <a:pPr algn="ctr"/>
              <a:r>
                <a:rPr lang="en-US" sz="1800" b="1" dirty="0">
                  <a:solidFill>
                    <a:schemeClr val="bg1"/>
                  </a:solidFill>
                </a:rPr>
                <a:t>301  &gt;&gt; 105</a:t>
              </a:r>
            </a:p>
          </p:txBody>
        </p:sp>
      </p:grpSp>
      <p:grpSp>
        <p:nvGrpSpPr>
          <p:cNvPr id="4" name="Group 20"/>
          <p:cNvGrpSpPr/>
          <p:nvPr/>
        </p:nvGrpSpPr>
        <p:grpSpPr>
          <a:xfrm>
            <a:off x="4876800" y="4049713"/>
            <a:ext cx="3200400" cy="2351088"/>
            <a:chOff x="5410200" y="3810000"/>
            <a:chExt cx="3200400" cy="2351088"/>
          </a:xfrm>
        </p:grpSpPr>
        <p:pic>
          <p:nvPicPr>
            <p:cNvPr id="28681" name="Picture 3"/>
            <p:cNvPicPr>
              <a:picLocks noChangeAspect="1" noChangeArrowheads="1"/>
            </p:cNvPicPr>
            <p:nvPr/>
          </p:nvPicPr>
          <p:blipFill>
            <a:blip r:embed="rId5" cstate="print"/>
            <a:srcRect/>
            <a:stretch>
              <a:fillRect/>
            </a:stretch>
          </p:blipFill>
          <p:spPr bwMode="auto">
            <a:xfrm>
              <a:off x="5410200" y="3810000"/>
              <a:ext cx="2971800" cy="2136775"/>
            </a:xfrm>
            <a:prstGeom prst="rect">
              <a:avLst/>
            </a:prstGeom>
            <a:noFill/>
            <a:ln w="9525" algn="ctr">
              <a:noFill/>
              <a:miter lim="800000"/>
              <a:headEnd/>
              <a:tailEnd/>
            </a:ln>
          </p:spPr>
        </p:pic>
        <p:sp>
          <p:nvSpPr>
            <p:cNvPr id="28682" name="Text Box 8"/>
            <p:cNvSpPr txBox="1">
              <a:spLocks noChangeArrowheads="1"/>
            </p:cNvSpPr>
            <p:nvPr/>
          </p:nvSpPr>
          <p:spPr bwMode="auto">
            <a:xfrm>
              <a:off x="6781800" y="5791200"/>
              <a:ext cx="1828800" cy="369888"/>
            </a:xfrm>
            <a:prstGeom prst="rect">
              <a:avLst/>
            </a:prstGeom>
            <a:solidFill>
              <a:schemeClr val="tx2"/>
            </a:solidFill>
            <a:ln w="9525">
              <a:noFill/>
              <a:miter lim="800000"/>
              <a:headEnd/>
              <a:tailEnd/>
            </a:ln>
          </p:spPr>
          <p:txBody>
            <a:bodyPr>
              <a:spAutoFit/>
            </a:bodyPr>
            <a:lstStyle/>
            <a:p>
              <a:pPr algn="ctr"/>
              <a:r>
                <a:rPr lang="en-US" sz="1800" b="1" dirty="0">
                  <a:solidFill>
                    <a:schemeClr val="bg1"/>
                  </a:solidFill>
                </a:rPr>
                <a:t>1014  &gt;&gt;349</a:t>
              </a:r>
            </a:p>
          </p:txBody>
        </p:sp>
      </p:grpSp>
      <p:grpSp>
        <p:nvGrpSpPr>
          <p:cNvPr id="5" name="Group 19"/>
          <p:cNvGrpSpPr/>
          <p:nvPr/>
        </p:nvGrpSpPr>
        <p:grpSpPr>
          <a:xfrm>
            <a:off x="533400" y="4049713"/>
            <a:ext cx="3810001" cy="2503487"/>
            <a:chOff x="533400" y="3810000"/>
            <a:chExt cx="3810001" cy="2503487"/>
          </a:xfrm>
        </p:grpSpPr>
        <p:pic>
          <p:nvPicPr>
            <p:cNvPr id="49154" name="Picture 2"/>
            <p:cNvPicPr>
              <a:picLocks noChangeAspect="1" noChangeArrowheads="1"/>
            </p:cNvPicPr>
            <p:nvPr/>
          </p:nvPicPr>
          <p:blipFill>
            <a:blip r:embed="rId6" cstate="print"/>
            <a:srcRect/>
            <a:stretch>
              <a:fillRect/>
            </a:stretch>
          </p:blipFill>
          <p:spPr bwMode="auto">
            <a:xfrm>
              <a:off x="1295401" y="3810000"/>
              <a:ext cx="3048000" cy="2192278"/>
            </a:xfrm>
            <a:prstGeom prst="rect">
              <a:avLst/>
            </a:prstGeom>
            <a:noFill/>
            <a:ln w="9525">
              <a:noFill/>
              <a:miter lim="800000"/>
              <a:headEnd/>
              <a:tailEnd/>
            </a:ln>
          </p:spPr>
        </p:pic>
        <p:sp>
          <p:nvSpPr>
            <p:cNvPr id="28684" name="Text Box 10"/>
            <p:cNvSpPr txBox="1">
              <a:spLocks noChangeArrowheads="1"/>
            </p:cNvSpPr>
            <p:nvPr/>
          </p:nvSpPr>
          <p:spPr bwMode="auto">
            <a:xfrm>
              <a:off x="533400" y="5943599"/>
              <a:ext cx="1752600" cy="369888"/>
            </a:xfrm>
            <a:prstGeom prst="rect">
              <a:avLst/>
            </a:prstGeom>
            <a:solidFill>
              <a:schemeClr val="tx2"/>
            </a:solidFill>
            <a:ln w="9525">
              <a:noFill/>
              <a:miter lim="800000"/>
              <a:headEnd/>
              <a:tailEnd/>
            </a:ln>
          </p:spPr>
          <p:txBody>
            <a:bodyPr>
              <a:spAutoFit/>
            </a:bodyPr>
            <a:lstStyle/>
            <a:p>
              <a:pPr algn="ctr"/>
              <a:r>
                <a:rPr lang="en-US" sz="1800" b="1" dirty="0" smtClean="0">
                  <a:solidFill>
                    <a:schemeClr val="bg1"/>
                  </a:solidFill>
                </a:rPr>
                <a:t>492  </a:t>
              </a:r>
              <a:r>
                <a:rPr lang="en-US" sz="1800" b="1" dirty="0">
                  <a:solidFill>
                    <a:schemeClr val="bg1"/>
                  </a:solidFill>
                </a:rPr>
                <a:t>&gt;&gt; </a:t>
              </a:r>
              <a:r>
                <a:rPr lang="en-US" sz="1800" b="1" dirty="0" smtClean="0">
                  <a:solidFill>
                    <a:schemeClr val="bg1"/>
                  </a:solidFill>
                </a:rPr>
                <a:t>200</a:t>
              </a:r>
              <a:endParaRPr lang="en-US" sz="1800" b="1" dirty="0">
                <a:solidFill>
                  <a:schemeClr val="bg1"/>
                </a:solidFill>
              </a:endParaRPr>
            </a:p>
          </p:txBody>
        </p:sp>
      </p:grpSp>
      <p:sp>
        <p:nvSpPr>
          <p:cNvPr id="6" name="TextBox 5"/>
          <p:cNvSpPr txBox="1"/>
          <p:nvPr/>
        </p:nvSpPr>
        <p:spPr>
          <a:xfrm>
            <a:off x="7696200" y="3810000"/>
            <a:ext cx="1447800" cy="923330"/>
          </a:xfrm>
          <a:prstGeom prst="rect">
            <a:avLst/>
          </a:prstGeom>
          <a:noFill/>
        </p:spPr>
        <p:txBody>
          <a:bodyPr wrap="square" rtlCol="0">
            <a:spAutoFit/>
          </a:bodyPr>
          <a:lstStyle/>
          <a:p>
            <a:pPr algn="ctr"/>
            <a:r>
              <a:rPr lang="en-US" i="1" dirty="0" smtClean="0"/>
              <a:t>3-4 % decline per year!</a:t>
            </a:r>
            <a:endParaRPr lang="en-US" i="1" dirty="0"/>
          </a:p>
        </p:txBody>
      </p:sp>
      <p:sp>
        <p:nvSpPr>
          <p:cNvPr id="9" name="Date Placeholder 8"/>
          <p:cNvSpPr>
            <a:spLocks noGrp="1"/>
          </p:cNvSpPr>
          <p:nvPr>
            <p:ph type="dt" sz="half" idx="10"/>
          </p:nvPr>
        </p:nvSpPr>
        <p:spPr/>
        <p:txBody>
          <a:bodyPr/>
          <a:lstStyle/>
          <a:p>
            <a:fld id="{3C85C6A6-CC6A-491B-B77F-D988CE0B6659}" type="datetime1">
              <a:rPr lang="en-US" smtClean="0"/>
              <a:t>6/22/2015</a:t>
            </a:fld>
            <a:endParaRPr lang="en-US"/>
          </a:p>
        </p:txBody>
      </p:sp>
      <p:sp>
        <p:nvSpPr>
          <p:cNvPr id="10" name="Footer Placeholder 9"/>
          <p:cNvSpPr>
            <a:spLocks noGrp="1"/>
          </p:cNvSpPr>
          <p:nvPr>
            <p:ph type="ftr" sz="quarter" idx="11"/>
          </p:nvPr>
        </p:nvSpPr>
        <p:spPr/>
        <p:txBody>
          <a:bodyPr/>
          <a:lstStyle/>
          <a:p>
            <a:r>
              <a:rPr lang="en-US" smtClean="0"/>
              <a:t>Small Parish Forum 2015</a:t>
            </a:r>
            <a:endParaRPr lang="en-US"/>
          </a:p>
        </p:txBody>
      </p:sp>
    </p:spTree>
    <p:extLst>
      <p:ext uri="{BB962C8B-B14F-4D97-AF65-F5344CB8AC3E}">
        <p14:creationId xmlns:p14="http://schemas.microsoft.com/office/powerpoint/2010/main" val="238676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normAutofit fontScale="85000" lnSpcReduction="20000"/>
          </a:bodyPr>
          <a:lstStyle/>
          <a:p>
            <a:pPr>
              <a:defRPr/>
            </a:pPr>
            <a:fld id="{1DBE30A0-713E-43F3-AE1C-ED62B5C56881}" type="slidenum">
              <a:rPr lang="en-US"/>
              <a:pPr>
                <a:defRPr/>
              </a:pPr>
              <a:t>33</a:t>
            </a:fld>
            <a:endParaRPr lang="en-US"/>
          </a:p>
        </p:txBody>
      </p:sp>
      <p:sp>
        <p:nvSpPr>
          <p:cNvPr id="624642" name="Rectangle 2"/>
          <p:cNvSpPr>
            <a:spLocks noGrp="1" noChangeArrowheads="1"/>
          </p:cNvSpPr>
          <p:nvPr>
            <p:ph type="title"/>
          </p:nvPr>
        </p:nvSpPr>
        <p:spPr>
          <a:xfrm>
            <a:off x="609600" y="228600"/>
            <a:ext cx="3200400" cy="990600"/>
          </a:xfrm>
        </p:spPr>
        <p:txBody>
          <a:bodyPr>
            <a:normAutofit fontScale="90000"/>
          </a:bodyPr>
          <a:lstStyle/>
          <a:p>
            <a:pPr eaLnBrk="1" hangingPunct="1">
              <a:defRPr/>
            </a:pPr>
            <a:r>
              <a:rPr lang="en-US" sz="3600" dirty="0" smtClean="0"/>
              <a:t>St Michael</a:t>
            </a:r>
            <a:r>
              <a:rPr lang="en-US" sz="3200" dirty="0" smtClean="0"/>
              <a:t/>
            </a:r>
            <a:br>
              <a:rPr lang="en-US" sz="3200" dirty="0" smtClean="0"/>
            </a:br>
            <a:endParaRPr lang="en-US" sz="2400" b="0" i="1" dirty="0" smtClean="0"/>
          </a:p>
        </p:txBody>
      </p:sp>
      <p:sp>
        <p:nvSpPr>
          <p:cNvPr id="17413" name="Text Box 4"/>
          <p:cNvSpPr txBox="1">
            <a:spLocks noChangeArrowheads="1"/>
          </p:cNvSpPr>
          <p:nvPr/>
        </p:nvSpPr>
        <p:spPr bwMode="auto">
          <a:xfrm>
            <a:off x="457200" y="3200400"/>
            <a:ext cx="2667000" cy="461665"/>
          </a:xfrm>
          <a:prstGeom prst="rect">
            <a:avLst/>
          </a:prstGeom>
          <a:noFill/>
          <a:ln w="9525">
            <a:noFill/>
            <a:miter lim="800000"/>
            <a:headEnd/>
            <a:tailEnd/>
          </a:ln>
        </p:spPr>
        <p:txBody>
          <a:bodyPr wrap="square">
            <a:spAutoFit/>
          </a:bodyPr>
          <a:lstStyle/>
          <a:p>
            <a:pPr algn="ctr"/>
            <a:r>
              <a:rPr lang="en-US" sz="2400" b="1" dirty="0" smtClean="0">
                <a:latin typeface="Calibri" panose="020F0502020204030204" pitchFamily="34" charset="0"/>
              </a:rPr>
              <a:t>~</a:t>
            </a:r>
            <a:r>
              <a:rPr lang="en-US" sz="2400" b="1" dirty="0">
                <a:latin typeface="Calibri" panose="020F0502020204030204" pitchFamily="34" charset="0"/>
              </a:rPr>
              <a:t>200 &gt;&gt; 15</a:t>
            </a:r>
          </a:p>
        </p:txBody>
      </p:sp>
      <p:pic>
        <p:nvPicPr>
          <p:cNvPr id="17414" name="Picture 5" descr="C:\Documents and Settings\Joseph Kormos\My Documents\My Pictures\Diocese\StMichaelStLouis.JPG"/>
          <p:cNvPicPr>
            <a:picLocks noChangeAspect="1" noChangeArrowheads="1"/>
          </p:cNvPicPr>
          <p:nvPr/>
        </p:nvPicPr>
        <p:blipFill>
          <a:blip r:embed="rId3" cstate="print"/>
          <a:srcRect/>
          <a:stretch>
            <a:fillRect/>
          </a:stretch>
        </p:blipFill>
        <p:spPr bwMode="auto">
          <a:xfrm>
            <a:off x="3468414" y="0"/>
            <a:ext cx="5675586" cy="6858000"/>
          </a:xfrm>
          <a:prstGeom prst="rect">
            <a:avLst/>
          </a:prstGeom>
          <a:noFill/>
          <a:ln w="9525">
            <a:solidFill>
              <a:schemeClr val="accent1"/>
            </a:solidFill>
            <a:miter lim="800000"/>
            <a:headEnd/>
            <a:tailEnd/>
          </a:ln>
        </p:spPr>
      </p:pic>
      <p:sp>
        <p:nvSpPr>
          <p:cNvPr id="8" name="Date Placeholder 7"/>
          <p:cNvSpPr>
            <a:spLocks noGrp="1"/>
          </p:cNvSpPr>
          <p:nvPr>
            <p:ph type="dt" sz="half" idx="10"/>
          </p:nvPr>
        </p:nvSpPr>
        <p:spPr/>
        <p:txBody>
          <a:bodyPr/>
          <a:lstStyle/>
          <a:p>
            <a:fld id="{AB1825E1-E424-46F0-96F9-9F0BFDBB3599}" type="datetime1">
              <a:rPr lang="en-US" smtClean="0"/>
              <a:t>6/22/2015</a:t>
            </a:fld>
            <a:endParaRPr lang="en-US"/>
          </a:p>
        </p:txBody>
      </p:sp>
      <p:sp>
        <p:nvSpPr>
          <p:cNvPr id="2" name="Footer Placeholder 1"/>
          <p:cNvSpPr>
            <a:spLocks noGrp="1"/>
          </p:cNvSpPr>
          <p:nvPr>
            <p:ph type="ftr" sz="quarter" idx="11"/>
          </p:nvPr>
        </p:nvSpPr>
        <p:spPr/>
        <p:txBody>
          <a:bodyPr/>
          <a:lstStyle/>
          <a:p>
            <a:r>
              <a:rPr lang="en-US" smtClean="0"/>
              <a:t>Small Parish Forum 2015</a:t>
            </a:r>
            <a:endParaRPr lang="en-US"/>
          </a:p>
        </p:txBody>
      </p:sp>
    </p:spTree>
    <p:extLst>
      <p:ext uri="{BB962C8B-B14F-4D97-AF65-F5344CB8AC3E}">
        <p14:creationId xmlns:p14="http://schemas.microsoft.com/office/powerpoint/2010/main" val="605493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3"/>
          <p:cNvSpPr>
            <a:spLocks noGrp="1"/>
          </p:cNvSpPr>
          <p:nvPr>
            <p:ph type="title"/>
          </p:nvPr>
        </p:nvSpPr>
        <p:spPr/>
        <p:txBody>
          <a:bodyPr/>
          <a:lstStyle/>
          <a:p>
            <a:pPr>
              <a:defRPr/>
            </a:pPr>
            <a:r>
              <a:rPr lang="en-US" dirty="0" smtClean="0"/>
              <a:t>Parish Census</a:t>
            </a:r>
            <a:endParaRPr lang="en-US" i="1" dirty="0" smtClean="0"/>
          </a:p>
        </p:txBody>
      </p:sp>
      <p:sp>
        <p:nvSpPr>
          <p:cNvPr id="9" name="Footer Placeholder 8"/>
          <p:cNvSpPr>
            <a:spLocks noGrp="1"/>
          </p:cNvSpPr>
          <p:nvPr>
            <p:ph type="ftr" sz="quarter" idx="11"/>
          </p:nvPr>
        </p:nvSpPr>
        <p:spPr/>
        <p:txBody>
          <a:bodyPr/>
          <a:lstStyle/>
          <a:p>
            <a:r>
              <a:rPr lang="en-US" smtClean="0"/>
              <a:t>Small Parish Forum 2015</a:t>
            </a:r>
            <a:endParaRPr lang="en-US" dirty="0"/>
          </a:p>
        </p:txBody>
      </p:sp>
      <p:sp>
        <p:nvSpPr>
          <p:cNvPr id="17" name="Slide Number Placeholder 16"/>
          <p:cNvSpPr>
            <a:spLocks noGrp="1"/>
          </p:cNvSpPr>
          <p:nvPr>
            <p:ph type="sldNum" sz="quarter" idx="12"/>
          </p:nvPr>
        </p:nvSpPr>
        <p:spPr/>
        <p:txBody>
          <a:bodyPr>
            <a:normAutofit fontScale="85000" lnSpcReduction="20000"/>
          </a:bodyPr>
          <a:lstStyle/>
          <a:p>
            <a:fld id="{B9C1BA44-6D7F-49CF-BFE0-0D13FE0E9442}" type="slidenum">
              <a:rPr lang="en-US" smtClean="0"/>
              <a:pPr/>
              <a:t>34</a:t>
            </a:fld>
            <a:endParaRPr lang="en-US"/>
          </a:p>
        </p:txBody>
      </p:sp>
      <p:graphicFrame>
        <p:nvGraphicFramePr>
          <p:cNvPr id="2050" name="Content Placeholder 9"/>
          <p:cNvGraphicFramePr>
            <a:graphicFrameLocks noGrp="1"/>
          </p:cNvGraphicFramePr>
          <p:nvPr>
            <p:ph idx="4294967295"/>
            <p:extLst>
              <p:ext uri="{D42A27DB-BD31-4B8C-83A1-F6EECF244321}">
                <p14:modId xmlns:p14="http://schemas.microsoft.com/office/powerpoint/2010/main" val="1887591555"/>
              </p:ext>
            </p:extLst>
          </p:nvPr>
        </p:nvGraphicFramePr>
        <p:xfrm>
          <a:off x="609600" y="1971675"/>
          <a:ext cx="8101013" cy="3751263"/>
        </p:xfrm>
        <a:graphic>
          <a:graphicData uri="http://schemas.openxmlformats.org/presentationml/2006/ole">
            <mc:AlternateContent xmlns:mc="http://schemas.openxmlformats.org/markup-compatibility/2006">
              <mc:Choice xmlns:v="urn:schemas-microsoft-com:vml" Requires="v">
                <p:oleObj spid="_x0000_s2059" name="Worksheet" r:id="rId4" imgW="6972303" imgH="3228945" progId="Excel.Sheet.8">
                  <p:embed/>
                </p:oleObj>
              </mc:Choice>
              <mc:Fallback>
                <p:oleObj name="Worksheet" r:id="rId4" imgW="6972303" imgH="3228945" progId="Excel.Sheet.8">
                  <p:embed/>
                  <p:pic>
                    <p:nvPicPr>
                      <p:cNvPr id="0" name=""/>
                      <p:cNvPicPr>
                        <a:picLocks noGrp="1" noChangeArrowheads="1"/>
                      </p:cNvPicPr>
                      <p:nvPr/>
                    </p:nvPicPr>
                    <p:blipFill>
                      <a:blip r:embed="rId5"/>
                      <a:srcRect/>
                      <a:stretch>
                        <a:fillRect/>
                      </a:stretch>
                    </p:blipFill>
                    <p:spPr bwMode="auto">
                      <a:xfrm>
                        <a:off x="609600" y="1971675"/>
                        <a:ext cx="8101013" cy="3751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5" descr="C:\Documents and Settings\Joseph Kormos\My Documents\My Pictures\Diocese\StMichaelStLouis.JPG"/>
          <p:cNvPicPr>
            <a:picLocks noChangeAspect="1" noChangeArrowheads="1"/>
          </p:cNvPicPr>
          <p:nvPr/>
        </p:nvPicPr>
        <p:blipFill>
          <a:blip r:embed="rId6" cstate="print"/>
          <a:srcRect/>
          <a:stretch>
            <a:fillRect/>
          </a:stretch>
        </p:blipFill>
        <p:spPr bwMode="auto">
          <a:xfrm>
            <a:off x="6630922" y="264695"/>
            <a:ext cx="2144110" cy="2590800"/>
          </a:xfrm>
          <a:prstGeom prst="ellipse">
            <a:avLst/>
          </a:prstGeom>
          <a:noFill/>
          <a:ln w="9525">
            <a:solidFill>
              <a:schemeClr val="accent1"/>
            </a:solidFill>
            <a:miter lim="800000"/>
            <a:headEnd/>
            <a:tailEnd/>
          </a:ln>
        </p:spPr>
      </p:pic>
      <p:sp>
        <p:nvSpPr>
          <p:cNvPr id="7" name="TextBox 6"/>
          <p:cNvSpPr txBox="1"/>
          <p:nvPr/>
        </p:nvSpPr>
        <p:spPr>
          <a:xfrm>
            <a:off x="1295400" y="2133600"/>
            <a:ext cx="704039" cy="369332"/>
          </a:xfrm>
          <a:prstGeom prst="rect">
            <a:avLst/>
          </a:prstGeom>
          <a:solidFill>
            <a:srgbClr val="FFFF00"/>
          </a:solidFill>
        </p:spPr>
        <p:txBody>
          <a:bodyPr wrap="none" rtlCol="0">
            <a:spAutoFit/>
          </a:bodyPr>
          <a:lstStyle/>
          <a:p>
            <a:r>
              <a:rPr lang="en-US" b="1" dirty="0" smtClean="0"/>
              <a:t>~285</a:t>
            </a:r>
            <a:endParaRPr lang="en-US" b="1" dirty="0"/>
          </a:p>
        </p:txBody>
      </p:sp>
      <p:sp>
        <p:nvSpPr>
          <p:cNvPr id="8" name="TextBox 7"/>
          <p:cNvSpPr txBox="1"/>
          <p:nvPr/>
        </p:nvSpPr>
        <p:spPr>
          <a:xfrm>
            <a:off x="7806201" y="4191000"/>
            <a:ext cx="575799" cy="369332"/>
          </a:xfrm>
          <a:prstGeom prst="rect">
            <a:avLst/>
          </a:prstGeom>
          <a:solidFill>
            <a:srgbClr val="FFFF00"/>
          </a:solidFill>
        </p:spPr>
        <p:txBody>
          <a:bodyPr wrap="none" rtlCol="0">
            <a:spAutoFit/>
          </a:bodyPr>
          <a:lstStyle/>
          <a:p>
            <a:r>
              <a:rPr lang="en-US" b="1" dirty="0" smtClean="0"/>
              <a:t>~14</a:t>
            </a:r>
            <a:endParaRPr lang="en-US" b="1" dirty="0"/>
          </a:p>
        </p:txBody>
      </p:sp>
      <p:sp>
        <p:nvSpPr>
          <p:cNvPr id="11" name="Date Placeholder 10"/>
          <p:cNvSpPr>
            <a:spLocks noGrp="1"/>
          </p:cNvSpPr>
          <p:nvPr>
            <p:ph type="dt" sz="half" idx="10"/>
          </p:nvPr>
        </p:nvSpPr>
        <p:spPr/>
        <p:txBody>
          <a:bodyPr/>
          <a:lstStyle/>
          <a:p>
            <a:pPr>
              <a:defRPr/>
            </a:pPr>
            <a:fld id="{EA575A98-8652-47EE-9B8B-157A51C01011}" type="datetime1">
              <a:rPr lang="en-US" smtClean="0"/>
              <a:t>6/22/2015</a:t>
            </a:fld>
            <a:endParaRPr lang="en-US"/>
          </a:p>
        </p:txBody>
      </p:sp>
      <p:pic>
        <p:nvPicPr>
          <p:cNvPr id="12" name="Picture 2" descr="http://www.contractorselling.com/blog/wp-content/uploads/true-stamp.jpg"/>
          <p:cNvPicPr>
            <a:picLocks noChangeAspect="1" noChangeArrowheads="1"/>
          </p:cNvPicPr>
          <p:nvPr/>
        </p:nvPicPr>
        <p:blipFill>
          <a:blip r:embed="rId7" cstate="print"/>
          <a:srcRect/>
          <a:stretch>
            <a:fillRect/>
          </a:stretch>
        </p:blipFill>
        <p:spPr bwMode="auto">
          <a:xfrm rot="993253">
            <a:off x="7868082" y="757842"/>
            <a:ext cx="1171748" cy="901680"/>
          </a:xfrm>
          <a:prstGeom prst="rect">
            <a:avLst/>
          </a:prstGeom>
          <a:noFill/>
        </p:spPr>
      </p:pic>
    </p:spTree>
    <p:extLst>
      <p:ext uri="{BB962C8B-B14F-4D97-AF65-F5344CB8AC3E}">
        <p14:creationId xmlns:p14="http://schemas.microsoft.com/office/powerpoint/2010/main" val="2894009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1"/>
          <p:cNvPicPr>
            <a:picLocks noChangeAspect="1" noChangeArrowheads="1"/>
          </p:cNvPicPr>
          <p:nvPr/>
        </p:nvPicPr>
        <p:blipFill>
          <a:blip r:embed="rId2" cstate="print"/>
          <a:srcRect/>
          <a:stretch>
            <a:fillRect/>
          </a:stretch>
        </p:blipFill>
        <p:spPr bwMode="auto">
          <a:xfrm>
            <a:off x="691375" y="2648237"/>
            <a:ext cx="7989850" cy="1747837"/>
          </a:xfrm>
          <a:prstGeom prst="rect">
            <a:avLst/>
          </a:prstGeom>
          <a:noFill/>
          <a:ln w="9525">
            <a:noFill/>
            <a:miter lim="800000"/>
            <a:headEnd/>
            <a:tailEnd/>
          </a:ln>
        </p:spPr>
      </p:pic>
      <p:sp>
        <p:nvSpPr>
          <p:cNvPr id="2051" name="Title 13"/>
          <p:cNvSpPr>
            <a:spLocks noGrp="1"/>
          </p:cNvSpPr>
          <p:nvPr>
            <p:ph type="title"/>
          </p:nvPr>
        </p:nvSpPr>
        <p:spPr/>
        <p:txBody>
          <a:bodyPr>
            <a:normAutofit/>
          </a:bodyPr>
          <a:lstStyle/>
          <a:p>
            <a:pPr>
              <a:defRPr/>
            </a:pPr>
            <a:r>
              <a:rPr lang="en-US" dirty="0" smtClean="0"/>
              <a:t>“All is Well” </a:t>
            </a:r>
            <a:r>
              <a:rPr lang="en-US" i="1" dirty="0" smtClean="0"/>
              <a:t>– Huh!!</a:t>
            </a:r>
          </a:p>
        </p:txBody>
      </p:sp>
      <p:sp>
        <p:nvSpPr>
          <p:cNvPr id="9" name="Footer Placeholder 8"/>
          <p:cNvSpPr>
            <a:spLocks noGrp="1"/>
          </p:cNvSpPr>
          <p:nvPr>
            <p:ph type="ftr" sz="quarter" idx="11"/>
          </p:nvPr>
        </p:nvSpPr>
        <p:spPr/>
        <p:txBody>
          <a:bodyPr/>
          <a:lstStyle/>
          <a:p>
            <a:r>
              <a:rPr lang="en-US" smtClean="0"/>
              <a:t>Small Parish Forum 2015</a:t>
            </a:r>
            <a:endParaRPr lang="en-US" dirty="0"/>
          </a:p>
        </p:txBody>
      </p:sp>
      <p:sp>
        <p:nvSpPr>
          <p:cNvPr id="17" name="Slide Number Placeholder 16"/>
          <p:cNvSpPr>
            <a:spLocks noGrp="1"/>
          </p:cNvSpPr>
          <p:nvPr>
            <p:ph type="sldNum" sz="quarter" idx="12"/>
          </p:nvPr>
        </p:nvSpPr>
        <p:spPr/>
        <p:txBody>
          <a:bodyPr>
            <a:normAutofit fontScale="85000" lnSpcReduction="20000"/>
          </a:bodyPr>
          <a:lstStyle/>
          <a:p>
            <a:fld id="{B9C1BA44-6D7F-49CF-BFE0-0D13FE0E9442}" type="slidenum">
              <a:rPr lang="en-US" smtClean="0"/>
              <a:pPr/>
              <a:t>35</a:t>
            </a:fld>
            <a:endParaRPr lang="en-US"/>
          </a:p>
        </p:txBody>
      </p:sp>
      <p:sp>
        <p:nvSpPr>
          <p:cNvPr id="15" name="TextBox 14"/>
          <p:cNvSpPr txBox="1"/>
          <p:nvPr/>
        </p:nvSpPr>
        <p:spPr>
          <a:xfrm>
            <a:off x="2901121" y="1600200"/>
            <a:ext cx="3320203" cy="630942"/>
          </a:xfrm>
          <a:prstGeom prst="rect">
            <a:avLst/>
          </a:prstGeom>
          <a:noFill/>
        </p:spPr>
        <p:txBody>
          <a:bodyPr wrap="none" rtlCol="0">
            <a:spAutoFit/>
          </a:bodyPr>
          <a:lstStyle/>
          <a:p>
            <a:pPr algn="ctr"/>
            <a:r>
              <a:rPr lang="en-US" sz="2400" i="1" dirty="0" smtClean="0">
                <a:latin typeface="+mn-lt"/>
              </a:rPr>
              <a:t>Excerpt from 1995 Report</a:t>
            </a:r>
          </a:p>
          <a:p>
            <a:pPr algn="ctr"/>
            <a:endParaRPr lang="en-US" sz="1100" b="1" dirty="0" smtClean="0">
              <a:latin typeface="+mn-lt"/>
            </a:endParaRPr>
          </a:p>
        </p:txBody>
      </p:sp>
      <p:sp>
        <p:nvSpPr>
          <p:cNvPr id="20" name="Date Placeholder 19"/>
          <p:cNvSpPr>
            <a:spLocks noGrp="1"/>
          </p:cNvSpPr>
          <p:nvPr>
            <p:ph type="dt" sz="half" idx="10"/>
          </p:nvPr>
        </p:nvSpPr>
        <p:spPr/>
        <p:txBody>
          <a:bodyPr/>
          <a:lstStyle/>
          <a:p>
            <a:pPr>
              <a:defRPr/>
            </a:pPr>
            <a:fld id="{166A6909-500D-4D1A-B0A2-858A11F373D2}" type="datetime1">
              <a:rPr lang="en-US" smtClean="0"/>
              <a:t>6/22/2015</a:t>
            </a:fld>
            <a:endParaRPr lang="en-US"/>
          </a:p>
        </p:txBody>
      </p:sp>
    </p:spTree>
    <p:extLst>
      <p:ext uri="{BB962C8B-B14F-4D97-AF65-F5344CB8AC3E}">
        <p14:creationId xmlns:p14="http://schemas.microsoft.com/office/powerpoint/2010/main" val="1503337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71600" y="2743200"/>
            <a:ext cx="7123113" cy="3352800"/>
          </a:xfrm>
        </p:spPr>
        <p:txBody>
          <a:bodyPr>
            <a:normAutofit/>
          </a:bodyPr>
          <a:lstStyle/>
          <a:p>
            <a:pPr algn="ctr">
              <a:defRPr/>
            </a:pPr>
            <a:r>
              <a:rPr lang="en-US" sz="4800" dirty="0" smtClean="0"/>
              <a:t>“The greatest danger is the illusion that all is well.”</a:t>
            </a:r>
            <a:r>
              <a:rPr lang="en-US" sz="4800" i="1" dirty="0" smtClean="0"/>
              <a:t> </a:t>
            </a:r>
          </a:p>
          <a:p>
            <a:pPr algn="r">
              <a:defRPr/>
            </a:pPr>
            <a:r>
              <a:rPr lang="en-US" sz="3200" i="1" dirty="0" smtClean="0"/>
              <a:t>C.S. Lewis</a:t>
            </a:r>
            <a:endParaRPr lang="en-US" sz="3200" dirty="0" smtClean="0"/>
          </a:p>
          <a:p>
            <a:endParaRPr lang="en-US" sz="3600" dirty="0"/>
          </a:p>
        </p:txBody>
      </p:sp>
      <p:sp>
        <p:nvSpPr>
          <p:cNvPr id="6" name="Title 5"/>
          <p:cNvSpPr>
            <a:spLocks noGrp="1"/>
          </p:cNvSpPr>
          <p:nvPr>
            <p:ph type="title"/>
          </p:nvPr>
        </p:nvSpPr>
        <p:spPr/>
        <p:txBody>
          <a:bodyPr/>
          <a:lstStyle/>
          <a:p>
            <a:r>
              <a:rPr lang="en-US" dirty="0" smtClean="0"/>
              <a:t>Remember This…</a:t>
            </a:r>
            <a:endParaRPr lang="en-US" dirty="0"/>
          </a:p>
        </p:txBody>
      </p:sp>
      <p:sp>
        <p:nvSpPr>
          <p:cNvPr id="3" name="Date Placeholder 2"/>
          <p:cNvSpPr>
            <a:spLocks noGrp="1"/>
          </p:cNvSpPr>
          <p:nvPr>
            <p:ph type="dt" sz="half" idx="10"/>
          </p:nvPr>
        </p:nvSpPr>
        <p:spPr/>
        <p:txBody>
          <a:bodyPr/>
          <a:lstStyle/>
          <a:p>
            <a:fld id="{C3D209AA-6E82-4F56-AF32-C1E2866A968D}" type="datetime1">
              <a:rPr lang="en-US" smtClean="0"/>
              <a:t>6/22/2015</a:t>
            </a:fld>
            <a:endParaRPr lang="en-US"/>
          </a:p>
        </p:txBody>
      </p:sp>
      <p:sp>
        <p:nvSpPr>
          <p:cNvPr id="5" name="Slide Number Placeholder 4"/>
          <p:cNvSpPr>
            <a:spLocks noGrp="1"/>
          </p:cNvSpPr>
          <p:nvPr>
            <p:ph type="sldNum" sz="quarter" idx="11"/>
          </p:nvPr>
        </p:nvSpPr>
        <p:spPr/>
        <p:txBody>
          <a:bodyPr>
            <a:normAutofit/>
          </a:bodyPr>
          <a:lstStyle/>
          <a:p>
            <a:fld id="{BEF3E748-253C-4F7A-89FB-10830C25F376}" type="slidenum">
              <a:rPr lang="en-US" smtClean="0"/>
              <a:pPr/>
              <a:t>36</a:t>
            </a:fld>
            <a:endParaRPr lang="en-US"/>
          </a:p>
        </p:txBody>
      </p:sp>
      <p:sp>
        <p:nvSpPr>
          <p:cNvPr id="4" name="Footer Placeholder 3"/>
          <p:cNvSpPr>
            <a:spLocks noGrp="1"/>
          </p:cNvSpPr>
          <p:nvPr>
            <p:ph type="ftr" sz="quarter" idx="12"/>
          </p:nvPr>
        </p:nvSpPr>
        <p:spPr/>
        <p:txBody>
          <a:bodyPr/>
          <a:lstStyle/>
          <a:p>
            <a:r>
              <a:rPr lang="en-US" smtClean="0"/>
              <a:t>Small Parish Forum 2015</a:t>
            </a:r>
            <a:endParaRPr lang="en-US"/>
          </a:p>
        </p:txBody>
      </p:sp>
    </p:spTree>
    <p:extLst>
      <p:ext uri="{BB962C8B-B14F-4D97-AF65-F5344CB8AC3E}">
        <p14:creationId xmlns:p14="http://schemas.microsoft.com/office/powerpoint/2010/main" val="1913710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Hope</a:t>
            </a:r>
            <a:endParaRPr lang="en-US" i="1" dirty="0"/>
          </a:p>
        </p:txBody>
      </p:sp>
      <p:sp>
        <p:nvSpPr>
          <p:cNvPr id="3" name="Footer Placeholder 2"/>
          <p:cNvSpPr>
            <a:spLocks noGrp="1"/>
          </p:cNvSpPr>
          <p:nvPr>
            <p:ph type="ftr" sz="quarter" idx="11"/>
          </p:nvPr>
        </p:nvSpPr>
        <p:spPr/>
        <p:txBody>
          <a:bodyPr/>
          <a:lstStyle/>
          <a:p>
            <a:pPr>
              <a:defRPr/>
            </a:pPr>
            <a:r>
              <a:rPr lang="en-US" smtClean="0"/>
              <a:t>Small Parish Forum 2015</a:t>
            </a:r>
            <a:endParaRPr lang="en-US" i="1" dirty="0"/>
          </a:p>
        </p:txBody>
      </p:sp>
      <p:sp>
        <p:nvSpPr>
          <p:cNvPr id="4" name="Slide Number Placeholder 3"/>
          <p:cNvSpPr>
            <a:spLocks noGrp="1"/>
          </p:cNvSpPr>
          <p:nvPr>
            <p:ph type="sldNum" sz="quarter" idx="12"/>
          </p:nvPr>
        </p:nvSpPr>
        <p:spPr/>
        <p:txBody>
          <a:bodyPr>
            <a:normAutofit fontScale="85000" lnSpcReduction="20000"/>
          </a:bodyPr>
          <a:lstStyle/>
          <a:p>
            <a:pPr>
              <a:defRPr/>
            </a:pPr>
            <a:fld id="{BF17C24D-5516-47B1-9FEA-26B6C7F8D0BF}" type="slidenum">
              <a:rPr lang="en-US" smtClean="0"/>
              <a:pPr>
                <a:defRPr/>
              </a:pPr>
              <a:t>37</a:t>
            </a:fld>
            <a:endParaRPr lang="en-US"/>
          </a:p>
        </p:txBody>
      </p:sp>
      <p:pic>
        <p:nvPicPr>
          <p:cNvPr id="132098" name="Picture 2" descr="C:\Documents and Settings\Joseph Kormos\My Documents\My Pictures\Diocese\St Louis\garden.jpg"/>
          <p:cNvPicPr>
            <a:picLocks noChangeAspect="1" noChangeArrowheads="1"/>
          </p:cNvPicPr>
          <p:nvPr/>
        </p:nvPicPr>
        <p:blipFill>
          <a:blip r:embed="rId2" cstate="print"/>
          <a:srcRect/>
          <a:stretch>
            <a:fillRect/>
          </a:stretch>
        </p:blipFill>
        <p:spPr bwMode="auto">
          <a:xfrm>
            <a:off x="1219200" y="1676400"/>
            <a:ext cx="6463946" cy="3581400"/>
          </a:xfrm>
          <a:prstGeom prst="rect">
            <a:avLst/>
          </a:prstGeom>
          <a:noFill/>
        </p:spPr>
      </p:pic>
      <p:sp>
        <p:nvSpPr>
          <p:cNvPr id="6" name="TextBox 5"/>
          <p:cNvSpPr txBox="1"/>
          <p:nvPr/>
        </p:nvSpPr>
        <p:spPr>
          <a:xfrm>
            <a:off x="1143000" y="5410200"/>
            <a:ext cx="4133504" cy="723275"/>
          </a:xfrm>
          <a:prstGeom prst="rect">
            <a:avLst/>
          </a:prstGeom>
          <a:noFill/>
        </p:spPr>
        <p:txBody>
          <a:bodyPr wrap="none" rtlCol="0">
            <a:spAutoFit/>
          </a:bodyPr>
          <a:lstStyle/>
          <a:p>
            <a:pPr marL="231775" indent="-231775">
              <a:spcAft>
                <a:spcPts val="600"/>
              </a:spcAft>
              <a:buFont typeface="Arial" pitchFamily="34" charset="0"/>
              <a:buChar char="•"/>
            </a:pPr>
            <a:r>
              <a:rPr lang="en-US" dirty="0" smtClean="0"/>
              <a:t>Urban Garden Welcomes Neighbors</a:t>
            </a:r>
          </a:p>
          <a:p>
            <a:pPr marL="231775" indent="-231775">
              <a:spcAft>
                <a:spcPts val="600"/>
              </a:spcAft>
              <a:buFont typeface="Arial" pitchFamily="34" charset="0"/>
              <a:buChar char="•"/>
            </a:pPr>
            <a:r>
              <a:rPr lang="en-US" dirty="0" smtClean="0"/>
              <a:t>Headquarters St Louis FOCUS</a:t>
            </a:r>
            <a:endParaRPr lang="en-US" dirty="0"/>
          </a:p>
        </p:txBody>
      </p:sp>
      <p:sp>
        <p:nvSpPr>
          <p:cNvPr id="5" name="Date Placeholder 4"/>
          <p:cNvSpPr>
            <a:spLocks noGrp="1"/>
          </p:cNvSpPr>
          <p:nvPr>
            <p:ph type="dt" sz="half" idx="10"/>
          </p:nvPr>
        </p:nvSpPr>
        <p:spPr/>
        <p:txBody>
          <a:bodyPr/>
          <a:lstStyle/>
          <a:p>
            <a:fld id="{B248A089-1C7D-4171-9174-A3D155927331}" type="datetime1">
              <a:rPr lang="en-US" smtClean="0"/>
              <a:t>6/22/2015</a:t>
            </a:fld>
            <a:endParaRPr lang="en-US"/>
          </a:p>
        </p:txBody>
      </p:sp>
    </p:spTree>
    <p:extLst>
      <p:ext uri="{BB962C8B-B14F-4D97-AF65-F5344CB8AC3E}">
        <p14:creationId xmlns:p14="http://schemas.microsoft.com/office/powerpoint/2010/main" val="4284906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Qualities of Small </a:t>
            </a:r>
            <a:r>
              <a:rPr lang="en-US" dirty="0" smtClean="0"/>
              <a:t>Churches</a:t>
            </a:r>
            <a:endParaRPr lang="en-US" dirty="0"/>
          </a:p>
        </p:txBody>
      </p:sp>
      <p:sp>
        <p:nvSpPr>
          <p:cNvPr id="8" name="Text Placeholder 7"/>
          <p:cNvSpPr>
            <a:spLocks noGrp="1"/>
          </p:cNvSpPr>
          <p:nvPr>
            <p:ph type="subTitle" idx="1"/>
          </p:nvPr>
        </p:nvSpPr>
        <p:spPr/>
        <p:txBody>
          <a:bodyPr/>
          <a:lstStyle/>
          <a:p>
            <a:r>
              <a:rPr lang="en-US" dirty="0" smtClean="0"/>
              <a:t>2014 Forum Review</a:t>
            </a:r>
            <a:endParaRPr lang="en-US" dirty="0"/>
          </a:p>
        </p:txBody>
      </p:sp>
      <p:sp>
        <p:nvSpPr>
          <p:cNvPr id="3" name="Date Placeholder 2"/>
          <p:cNvSpPr>
            <a:spLocks noGrp="1"/>
          </p:cNvSpPr>
          <p:nvPr>
            <p:ph type="dt" sz="half" idx="10"/>
          </p:nvPr>
        </p:nvSpPr>
        <p:spPr/>
        <p:txBody>
          <a:bodyPr/>
          <a:lstStyle/>
          <a:p>
            <a:fld id="{59ECCF4C-F0F9-4597-8B4A-2AE04B91B641}"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38</a:t>
            </a:fld>
            <a:endParaRPr lang="en-US"/>
          </a:p>
        </p:txBody>
      </p:sp>
    </p:spTree>
    <p:extLst>
      <p:ext uri="{BB962C8B-B14F-4D97-AF65-F5344CB8AC3E}">
        <p14:creationId xmlns:p14="http://schemas.microsoft.com/office/powerpoint/2010/main" val="3813810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 All Small Parishes are the Same</a:t>
            </a:r>
            <a:endParaRPr lang="en-US" dirty="0"/>
          </a:p>
        </p:txBody>
      </p:sp>
      <p:sp>
        <p:nvSpPr>
          <p:cNvPr id="3" name="Date Placeholder 2"/>
          <p:cNvSpPr>
            <a:spLocks noGrp="1"/>
          </p:cNvSpPr>
          <p:nvPr>
            <p:ph type="dt" sz="half" idx="10"/>
          </p:nvPr>
        </p:nvSpPr>
        <p:spPr/>
        <p:txBody>
          <a:bodyPr/>
          <a:lstStyle/>
          <a:p>
            <a:fld id="{1600D728-86C4-41E3-8AA0-1B743FABC2F5}"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39</a:t>
            </a:fld>
            <a:endParaRPr lang="en-US"/>
          </a:p>
        </p:txBody>
      </p:sp>
      <p:sp>
        <p:nvSpPr>
          <p:cNvPr id="13" name="Content Placeholder 12"/>
          <p:cNvSpPr>
            <a:spLocks noGrp="1"/>
          </p:cNvSpPr>
          <p:nvPr>
            <p:ph sz="quarter" idx="1"/>
          </p:nvPr>
        </p:nvSpPr>
        <p:spPr/>
        <p:txBody>
          <a:bodyPr/>
          <a:lstStyle/>
          <a:p>
            <a:r>
              <a:rPr lang="en-US" dirty="0" smtClean="0"/>
              <a:t>Founding Year</a:t>
            </a:r>
          </a:p>
          <a:p>
            <a:r>
              <a:rPr lang="en-US" dirty="0" smtClean="0"/>
              <a:t>Location – Rural, Urban, In between</a:t>
            </a:r>
          </a:p>
          <a:p>
            <a:r>
              <a:rPr lang="en-US" dirty="0" smtClean="0"/>
              <a:t>Parishioner demographics</a:t>
            </a:r>
          </a:p>
          <a:p>
            <a:r>
              <a:rPr lang="en-US" dirty="0" smtClean="0"/>
              <a:t>Critical issues </a:t>
            </a:r>
          </a:p>
          <a:p>
            <a:pPr lvl="1"/>
            <a:r>
              <a:rPr lang="en-US" dirty="0" smtClean="0"/>
              <a:t>Worship, Leadership, Stewardship, Discipleship</a:t>
            </a:r>
            <a:endParaRPr lang="en-US" dirty="0"/>
          </a:p>
        </p:txBody>
      </p:sp>
    </p:spTree>
    <p:extLst>
      <p:ext uri="{BB962C8B-B14F-4D97-AF65-F5344CB8AC3E}">
        <p14:creationId xmlns:p14="http://schemas.microsoft.com/office/powerpoint/2010/main" val="1293943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
        <p:nvSpPr>
          <p:cNvPr id="9" name="Content Placeholder 8"/>
          <p:cNvSpPr>
            <a:spLocks noGrp="1"/>
          </p:cNvSpPr>
          <p:nvPr>
            <p:ph sz="quarter" idx="1"/>
          </p:nvPr>
        </p:nvSpPr>
        <p:spPr/>
        <p:txBody>
          <a:bodyPr/>
          <a:lstStyle/>
          <a:p>
            <a:r>
              <a:rPr lang="en-US" dirty="0" smtClean="0"/>
              <a:t>Your time this week</a:t>
            </a:r>
          </a:p>
          <a:p>
            <a:r>
              <a:rPr lang="en-US" dirty="0" smtClean="0"/>
              <a:t>Your past labors</a:t>
            </a:r>
          </a:p>
          <a:p>
            <a:r>
              <a:rPr lang="en-US" dirty="0" smtClean="0"/>
              <a:t>Your willingness to consider new approaches</a:t>
            </a:r>
          </a:p>
        </p:txBody>
      </p:sp>
      <p:sp>
        <p:nvSpPr>
          <p:cNvPr id="4" name="Footer Placeholder 3"/>
          <p:cNvSpPr>
            <a:spLocks noGrp="1"/>
          </p:cNvSpPr>
          <p:nvPr>
            <p:ph type="ftr" sz="quarter" idx="11"/>
          </p:nvPr>
        </p:nvSpPr>
        <p:spPr>
          <a:xfrm>
            <a:off x="1219200" y="6248401"/>
            <a:ext cx="6019800" cy="304800"/>
          </a:xfrm>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EB14C4DA-20CE-464F-868A-933814025DC1}" type="slidenum">
              <a:rPr lang="en-US" smtClean="0"/>
              <a:pPr/>
              <a:t>4</a:t>
            </a:fld>
            <a:endParaRPr lang="en-US"/>
          </a:p>
        </p:txBody>
      </p:sp>
      <p:sp>
        <p:nvSpPr>
          <p:cNvPr id="11" name="Date Placeholder 10"/>
          <p:cNvSpPr>
            <a:spLocks noGrp="1"/>
          </p:cNvSpPr>
          <p:nvPr>
            <p:ph type="dt" sz="half" idx="10"/>
          </p:nvPr>
        </p:nvSpPr>
        <p:spPr/>
        <p:txBody>
          <a:bodyPr/>
          <a:lstStyle/>
          <a:p>
            <a:pPr>
              <a:defRPr/>
            </a:pPr>
            <a:fld id="{8BE99F6B-4390-468D-8D59-13FE8A088822}" type="datetime1">
              <a:rPr lang="en-US" smtClean="0"/>
              <a:t>6/22/2015</a:t>
            </a:fld>
            <a:endParaRPr lang="en-US"/>
          </a:p>
        </p:txBody>
      </p:sp>
    </p:spTree>
    <p:extLst>
      <p:ext uri="{BB962C8B-B14F-4D97-AF65-F5344CB8AC3E}">
        <p14:creationId xmlns:p14="http://schemas.microsoft.com/office/powerpoint/2010/main" val="2094461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Date Placeholder 2"/>
          <p:cNvSpPr>
            <a:spLocks noGrp="1"/>
          </p:cNvSpPr>
          <p:nvPr>
            <p:ph type="dt" sz="half" idx="10"/>
          </p:nvPr>
        </p:nvSpPr>
        <p:spPr/>
        <p:txBody>
          <a:bodyPr/>
          <a:lstStyle/>
          <a:p>
            <a:fld id="{D35F940C-6B0C-44EB-8A81-03C9C6004063}"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40</a:t>
            </a:fld>
            <a:endParaRPr lang="en-US"/>
          </a:p>
        </p:txBody>
      </p:sp>
      <p:sp>
        <p:nvSpPr>
          <p:cNvPr id="6" name="Content Placeholder 5"/>
          <p:cNvSpPr>
            <a:spLocks noGrp="1"/>
          </p:cNvSpPr>
          <p:nvPr>
            <p:ph sz="quarter" idx="1"/>
          </p:nvPr>
        </p:nvSpPr>
        <p:spPr/>
        <p:txBody>
          <a:bodyPr/>
          <a:lstStyle/>
          <a:p>
            <a:r>
              <a:rPr lang="en-US" dirty="0"/>
              <a:t>What are the important positive qualities of small parishes.</a:t>
            </a:r>
          </a:p>
          <a:p>
            <a:pPr lvl="1"/>
            <a:r>
              <a:rPr lang="en-US" dirty="0" smtClean="0"/>
              <a:t>What can small parishes do/deliver that larger, seemingly more ‘valuable’, parishes cannot</a:t>
            </a:r>
            <a:endParaRPr lang="en-US" dirty="0"/>
          </a:p>
        </p:txBody>
      </p:sp>
    </p:spTree>
    <p:extLst>
      <p:ext uri="{BB962C8B-B14F-4D97-AF65-F5344CB8AC3E}">
        <p14:creationId xmlns:p14="http://schemas.microsoft.com/office/powerpoint/2010/main" val="1510357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Qualities of Small Churches</a:t>
            </a:r>
            <a:endParaRPr lang="en-US" dirty="0"/>
          </a:p>
        </p:txBody>
      </p:sp>
      <p:sp>
        <p:nvSpPr>
          <p:cNvPr id="3" name="Date Placeholder 2"/>
          <p:cNvSpPr>
            <a:spLocks noGrp="1"/>
          </p:cNvSpPr>
          <p:nvPr>
            <p:ph type="dt" sz="half" idx="10"/>
          </p:nvPr>
        </p:nvSpPr>
        <p:spPr/>
        <p:txBody>
          <a:bodyPr/>
          <a:lstStyle/>
          <a:p>
            <a:fld id="{A30546A7-201E-4D6A-A8C4-EAF7B8F5BA3D}" type="datetime1">
              <a:rPr lang="en-US" smtClean="0"/>
              <a:t>6/22/2015</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41</a:t>
            </a:fld>
            <a:endParaRPr lang="en-US"/>
          </a:p>
        </p:txBody>
      </p:sp>
      <p:sp>
        <p:nvSpPr>
          <p:cNvPr id="6" name="Content Placeholder 5"/>
          <p:cNvSpPr>
            <a:spLocks noGrp="1"/>
          </p:cNvSpPr>
          <p:nvPr>
            <p:ph sz="quarter" idx="1"/>
          </p:nvPr>
        </p:nvSpPr>
        <p:spPr/>
        <p:txBody>
          <a:bodyPr>
            <a:normAutofit fontScale="92500" lnSpcReduction="20000"/>
          </a:bodyPr>
          <a:lstStyle/>
          <a:p>
            <a:pPr lvl="0"/>
            <a:r>
              <a:rPr lang="en-US" dirty="0"/>
              <a:t>Know everyone by name (intimate)</a:t>
            </a:r>
          </a:p>
          <a:p>
            <a:pPr lvl="0"/>
            <a:r>
              <a:rPr lang="en-US" dirty="0"/>
              <a:t>Care about everyone</a:t>
            </a:r>
          </a:p>
          <a:p>
            <a:pPr lvl="0"/>
            <a:r>
              <a:rPr lang="en-US" dirty="0"/>
              <a:t>Provide assistance spontaneously w/o need for elaborate structure</a:t>
            </a:r>
          </a:p>
          <a:p>
            <a:pPr lvl="0"/>
            <a:r>
              <a:rPr lang="en-US" dirty="0"/>
              <a:t>Accept and affirm people who may be rejected elsewhere.</a:t>
            </a:r>
          </a:p>
          <a:p>
            <a:pPr lvl="0"/>
            <a:r>
              <a:rPr lang="en-US" dirty="0"/>
              <a:t>Strong adult male image to children.</a:t>
            </a:r>
          </a:p>
          <a:p>
            <a:pPr lvl="0"/>
            <a:r>
              <a:rPr lang="en-US" dirty="0"/>
              <a:t>Really love each other</a:t>
            </a:r>
          </a:p>
          <a:p>
            <a:pPr lvl="0"/>
            <a:r>
              <a:rPr lang="en-US" dirty="0"/>
              <a:t>Intergenerational</a:t>
            </a:r>
          </a:p>
          <a:p>
            <a:pPr lvl="0"/>
            <a:r>
              <a:rPr lang="en-US" dirty="0"/>
              <a:t>Can celebrate everyone’s victories; bear burdens</a:t>
            </a:r>
          </a:p>
          <a:p>
            <a:pPr lvl="0"/>
            <a:r>
              <a:rPr lang="en-US" dirty="0"/>
              <a:t>Respond when faced with a  crisis</a:t>
            </a:r>
          </a:p>
          <a:p>
            <a:endParaRPr lang="en-US" dirty="0"/>
          </a:p>
        </p:txBody>
      </p:sp>
    </p:spTree>
    <p:extLst>
      <p:ext uri="{BB962C8B-B14F-4D97-AF65-F5344CB8AC3E}">
        <p14:creationId xmlns:p14="http://schemas.microsoft.com/office/powerpoint/2010/main" val="2420485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Small vs. Large Church Priorities</a:t>
            </a:r>
            <a:endParaRPr lang="en-US" dirty="0"/>
          </a:p>
        </p:txBody>
      </p:sp>
      <p:sp>
        <p:nvSpPr>
          <p:cNvPr id="8" name="Content Placeholder 7"/>
          <p:cNvSpPr>
            <a:spLocks noGrp="1"/>
          </p:cNvSpPr>
          <p:nvPr>
            <p:ph sz="quarter" idx="2"/>
          </p:nvPr>
        </p:nvSpPr>
        <p:spPr/>
        <p:txBody>
          <a:bodyPr>
            <a:normAutofit lnSpcReduction="10000"/>
          </a:bodyPr>
          <a:lstStyle/>
          <a:p>
            <a:pPr lvl="0"/>
            <a:r>
              <a:rPr lang="en-US" dirty="0"/>
              <a:t>R</a:t>
            </a:r>
            <a:r>
              <a:rPr lang="en-US" dirty="0" smtClean="0"/>
              <a:t>elationships</a:t>
            </a:r>
          </a:p>
          <a:p>
            <a:pPr lvl="0"/>
            <a:r>
              <a:rPr lang="en-US" dirty="0"/>
              <a:t>T</a:t>
            </a:r>
            <a:r>
              <a:rPr lang="en-US" dirty="0" smtClean="0"/>
              <a:t>he importance of everyone’s being able to call all other members by name. </a:t>
            </a:r>
          </a:p>
          <a:p>
            <a:pPr lvl="0"/>
            <a:r>
              <a:rPr lang="en-US" dirty="0"/>
              <a:t>T</a:t>
            </a:r>
            <a:r>
              <a:rPr lang="en-US" dirty="0" smtClean="0"/>
              <a:t>he rights and privileges of each individual. </a:t>
            </a:r>
          </a:p>
          <a:p>
            <a:pPr lvl="0"/>
            <a:r>
              <a:rPr lang="en-US" dirty="0"/>
              <a:t>M</a:t>
            </a:r>
            <a:r>
              <a:rPr lang="en-US" dirty="0" smtClean="0"/>
              <a:t>aking sure the bills are paid. </a:t>
            </a:r>
          </a:p>
          <a:p>
            <a:endParaRPr lang="en-US" dirty="0"/>
          </a:p>
        </p:txBody>
      </p:sp>
      <p:sp>
        <p:nvSpPr>
          <p:cNvPr id="9" name="Content Placeholder 8"/>
          <p:cNvSpPr>
            <a:spLocks noGrp="1"/>
          </p:cNvSpPr>
          <p:nvPr>
            <p:ph sz="quarter" idx="4"/>
          </p:nvPr>
        </p:nvSpPr>
        <p:spPr/>
        <p:txBody>
          <a:bodyPr>
            <a:normAutofit/>
          </a:bodyPr>
          <a:lstStyle/>
          <a:p>
            <a:pPr lvl="0"/>
            <a:r>
              <a:rPr lang="en-US" dirty="0"/>
              <a:t>F</a:t>
            </a:r>
            <a:r>
              <a:rPr lang="en-US" dirty="0" smtClean="0"/>
              <a:t>unctional aspects of ministry. </a:t>
            </a:r>
          </a:p>
          <a:p>
            <a:pPr lvl="0"/>
            <a:r>
              <a:rPr lang="en-US" dirty="0"/>
              <a:t>A</a:t>
            </a:r>
            <a:r>
              <a:rPr lang="en-US" dirty="0" smtClean="0"/>
              <a:t> carefully administered organizational structure. </a:t>
            </a:r>
          </a:p>
          <a:p>
            <a:pPr lvl="0"/>
            <a:r>
              <a:rPr lang="en-US" dirty="0"/>
              <a:t>S</a:t>
            </a:r>
            <a:r>
              <a:rPr lang="en-US" dirty="0" smtClean="0"/>
              <a:t>mooth operation of the institution. </a:t>
            </a:r>
          </a:p>
          <a:p>
            <a:pPr lvl="0"/>
            <a:r>
              <a:rPr lang="en-US" dirty="0"/>
              <a:t>S</a:t>
            </a:r>
            <a:r>
              <a:rPr lang="en-US" dirty="0" smtClean="0"/>
              <a:t>ystematic approach to fund raising &amp; stewardship.</a:t>
            </a:r>
          </a:p>
          <a:p>
            <a:endParaRPr lang="en-US" dirty="0"/>
          </a:p>
        </p:txBody>
      </p:sp>
      <p:sp>
        <p:nvSpPr>
          <p:cNvPr id="3" name="Date Placeholder 2"/>
          <p:cNvSpPr>
            <a:spLocks noGrp="1"/>
          </p:cNvSpPr>
          <p:nvPr>
            <p:ph type="dt" sz="half" idx="15"/>
          </p:nvPr>
        </p:nvSpPr>
        <p:spPr/>
        <p:txBody>
          <a:bodyPr/>
          <a:lstStyle/>
          <a:p>
            <a:fld id="{64E84BD6-9207-41AC-8FA6-E21D7AFD10E9}" type="datetime1">
              <a:rPr lang="en-US" smtClean="0"/>
              <a:t>6/22/2015</a:t>
            </a:fld>
            <a:endParaRPr lang="en-US"/>
          </a:p>
        </p:txBody>
      </p:sp>
      <p:sp>
        <p:nvSpPr>
          <p:cNvPr id="5" name="Slide Number Placeholder 4"/>
          <p:cNvSpPr>
            <a:spLocks noGrp="1"/>
          </p:cNvSpPr>
          <p:nvPr>
            <p:ph type="sldNum" sz="quarter" idx="16"/>
          </p:nvPr>
        </p:nvSpPr>
        <p:spPr/>
        <p:txBody>
          <a:bodyPr>
            <a:normAutofit fontScale="85000" lnSpcReduction="20000"/>
          </a:bodyPr>
          <a:lstStyle/>
          <a:p>
            <a:fld id="{BEF3E748-253C-4F7A-89FB-10830C25F376}" type="slidenum">
              <a:rPr lang="en-US" smtClean="0"/>
              <a:pPr/>
              <a:t>42</a:t>
            </a:fld>
            <a:endParaRPr lang="en-US"/>
          </a:p>
        </p:txBody>
      </p:sp>
      <p:sp>
        <p:nvSpPr>
          <p:cNvPr id="4" name="Footer Placeholder 3"/>
          <p:cNvSpPr>
            <a:spLocks noGrp="1"/>
          </p:cNvSpPr>
          <p:nvPr>
            <p:ph type="ftr" sz="quarter" idx="17"/>
          </p:nvPr>
        </p:nvSpPr>
        <p:spPr/>
        <p:txBody>
          <a:bodyPr/>
          <a:lstStyle/>
          <a:p>
            <a:r>
              <a:rPr lang="en-US" smtClean="0"/>
              <a:t>Small Parish Forum 2015</a:t>
            </a:r>
            <a:endParaRPr lang="en-US"/>
          </a:p>
        </p:txBody>
      </p:sp>
      <p:sp>
        <p:nvSpPr>
          <p:cNvPr id="14" name="Text Placeholder 13"/>
          <p:cNvSpPr>
            <a:spLocks noGrp="1"/>
          </p:cNvSpPr>
          <p:nvPr>
            <p:ph type="body" sz="quarter" idx="1"/>
          </p:nvPr>
        </p:nvSpPr>
        <p:spPr/>
        <p:txBody>
          <a:bodyPr>
            <a:normAutofit/>
          </a:bodyPr>
          <a:lstStyle/>
          <a:p>
            <a:r>
              <a:rPr lang="en-US" sz="2400" dirty="0" smtClean="0"/>
              <a:t>Small Church Priorities</a:t>
            </a:r>
            <a:endParaRPr lang="en-US" sz="2400" dirty="0"/>
          </a:p>
        </p:txBody>
      </p:sp>
      <p:sp>
        <p:nvSpPr>
          <p:cNvPr id="15" name="Text Placeholder 14"/>
          <p:cNvSpPr>
            <a:spLocks noGrp="1"/>
          </p:cNvSpPr>
          <p:nvPr>
            <p:ph type="body" sz="quarter" idx="3"/>
          </p:nvPr>
        </p:nvSpPr>
        <p:spPr/>
        <p:txBody>
          <a:bodyPr>
            <a:normAutofit/>
          </a:bodyPr>
          <a:lstStyle/>
          <a:p>
            <a:r>
              <a:rPr lang="en-US" sz="2400" dirty="0" smtClean="0"/>
              <a:t>Large Church Priorities</a:t>
            </a:r>
            <a:endParaRPr lang="en-US" sz="2400" dirty="0"/>
          </a:p>
        </p:txBody>
      </p:sp>
    </p:spTree>
    <p:extLst>
      <p:ext uri="{BB962C8B-B14F-4D97-AF65-F5344CB8AC3E}">
        <p14:creationId xmlns:p14="http://schemas.microsoft.com/office/powerpoint/2010/main" val="38166262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Strengths Can Be Weaknesses</a:t>
            </a:r>
            <a:endParaRPr lang="en-US" dirty="0"/>
          </a:p>
        </p:txBody>
      </p:sp>
      <p:sp>
        <p:nvSpPr>
          <p:cNvPr id="5" name="Date Placeholder 4"/>
          <p:cNvSpPr>
            <a:spLocks noGrp="1"/>
          </p:cNvSpPr>
          <p:nvPr>
            <p:ph type="dt" sz="half" idx="10"/>
          </p:nvPr>
        </p:nvSpPr>
        <p:spPr/>
        <p:txBody>
          <a:bodyPr/>
          <a:lstStyle/>
          <a:p>
            <a:fld id="{0C7693AA-D60B-40FC-AE37-2DBFAA5DCFB7}" type="datetime1">
              <a:rPr lang="en-US" smtClean="0"/>
              <a:t>6/22/2015</a:t>
            </a:fld>
            <a:endParaRPr lang="en-US"/>
          </a:p>
        </p:txBody>
      </p:sp>
      <p:sp>
        <p:nvSpPr>
          <p:cNvPr id="7" name="Footer Placeholder 6"/>
          <p:cNvSpPr>
            <a:spLocks noGrp="1"/>
          </p:cNvSpPr>
          <p:nvPr>
            <p:ph type="ftr" sz="quarter" idx="11"/>
          </p:nvPr>
        </p:nvSpPr>
        <p:spPr/>
        <p:txBody>
          <a:bodyPr/>
          <a:lstStyle/>
          <a:p>
            <a:r>
              <a:rPr lang="en-US" smtClean="0"/>
              <a:t>Small Parish Forum 2015</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EF3E748-253C-4F7A-89FB-10830C25F376}" type="slidenum">
              <a:rPr lang="en-US" smtClean="0"/>
              <a:pPr/>
              <a:t>43</a:t>
            </a:fld>
            <a:endParaRPr lang="en-US"/>
          </a:p>
        </p:txBody>
      </p:sp>
      <p:sp>
        <p:nvSpPr>
          <p:cNvPr id="9" name="Content Placeholder 8"/>
          <p:cNvSpPr>
            <a:spLocks noGrp="1"/>
          </p:cNvSpPr>
          <p:nvPr>
            <p:ph sz="quarter" idx="1"/>
          </p:nvPr>
        </p:nvSpPr>
        <p:spPr/>
        <p:txBody>
          <a:bodyPr/>
          <a:lstStyle/>
          <a:p>
            <a:pPr marL="0" lvl="3" indent="0">
              <a:spcBef>
                <a:spcPts val="700"/>
              </a:spcBef>
              <a:buClr>
                <a:schemeClr val="accent2"/>
              </a:buClr>
              <a:buSzPct val="60000"/>
              <a:buNone/>
            </a:pPr>
            <a:r>
              <a:rPr lang="en-US" dirty="0" smtClean="0"/>
              <a:t>“The </a:t>
            </a:r>
            <a:r>
              <a:rPr lang="en-US" dirty="0"/>
              <a:t>strong commitment of members to one another, to kinfolk’s ties, to the meeting place and concept of one big family with modest program emphasis </a:t>
            </a:r>
            <a:r>
              <a:rPr lang="en-US" b="1" dirty="0"/>
              <a:t>tend to reinforce the single cell nature of the church. </a:t>
            </a:r>
            <a:r>
              <a:rPr lang="en-US" dirty="0"/>
              <a:t>When combined with the intergenerational nature of a small church these forces tend to enhance the caring nature of fellowship </a:t>
            </a:r>
            <a:r>
              <a:rPr lang="en-US" i="1" dirty="0"/>
              <a:t>at the cost of potential growth</a:t>
            </a:r>
            <a:r>
              <a:rPr lang="en-US" dirty="0"/>
              <a:t>. </a:t>
            </a:r>
            <a:endParaRPr lang="en-US" dirty="0" smtClean="0"/>
          </a:p>
          <a:p>
            <a:pPr marL="0" lvl="3" indent="0">
              <a:spcBef>
                <a:spcPts val="700"/>
              </a:spcBef>
              <a:buClr>
                <a:schemeClr val="accent2"/>
              </a:buClr>
              <a:buSzPct val="60000"/>
              <a:buNone/>
            </a:pPr>
            <a:r>
              <a:rPr lang="en-US" b="1" dirty="0" smtClean="0"/>
              <a:t>These </a:t>
            </a:r>
            <a:r>
              <a:rPr lang="en-US" b="1" dirty="0"/>
              <a:t>unifying principles tend to make the small church exclusionary. </a:t>
            </a:r>
            <a:r>
              <a:rPr lang="en-US" dirty="0"/>
              <a:t>This tends to make it hard for small church to reach, attract and assimilate new members (unless they have kin). </a:t>
            </a:r>
            <a:r>
              <a:rPr lang="en-US" u="sng" dirty="0"/>
              <a:t>The more closely knit the fellowship the more difficult it is to achieve growth</a:t>
            </a:r>
            <a:r>
              <a:rPr lang="en-US" u="sng" dirty="0" smtClean="0"/>
              <a:t>.”</a:t>
            </a:r>
          </a:p>
          <a:p>
            <a:pPr marL="0" lvl="3" indent="0" algn="r">
              <a:spcBef>
                <a:spcPts val="700"/>
              </a:spcBef>
              <a:buClr>
                <a:schemeClr val="accent2"/>
              </a:buClr>
              <a:buSzPct val="60000"/>
              <a:buNone/>
            </a:pPr>
            <a:r>
              <a:rPr lang="en-US" dirty="0" smtClean="0"/>
              <a:t>Lyle </a:t>
            </a:r>
            <a:r>
              <a:rPr lang="en-US" dirty="0" err="1" smtClean="0"/>
              <a:t>Shaller</a:t>
            </a:r>
            <a:r>
              <a:rPr lang="en-US" dirty="0" smtClean="0"/>
              <a:t> </a:t>
            </a:r>
          </a:p>
          <a:p>
            <a:pPr marL="0" lvl="3" indent="0" algn="r">
              <a:spcBef>
                <a:spcPts val="700"/>
              </a:spcBef>
              <a:buClr>
                <a:schemeClr val="accent2"/>
              </a:buClr>
              <a:buSzPct val="60000"/>
              <a:buNone/>
            </a:pPr>
            <a:r>
              <a:rPr lang="en-US" i="1" u="sng" dirty="0" smtClean="0"/>
              <a:t>The Small Church is Different</a:t>
            </a:r>
          </a:p>
          <a:p>
            <a:pPr marL="0" lvl="3" indent="0" algn="r">
              <a:spcBef>
                <a:spcPts val="700"/>
              </a:spcBef>
              <a:buClr>
                <a:schemeClr val="accent2"/>
              </a:buClr>
              <a:buSzPct val="60000"/>
              <a:buNone/>
            </a:pPr>
            <a:r>
              <a:rPr lang="en-US" dirty="0" smtClean="0"/>
              <a:t>1982</a:t>
            </a:r>
            <a:endParaRPr lang="en-US" dirty="0"/>
          </a:p>
        </p:txBody>
      </p:sp>
    </p:spTree>
    <p:extLst>
      <p:ext uri="{BB962C8B-B14F-4D97-AF65-F5344CB8AC3E}">
        <p14:creationId xmlns:p14="http://schemas.microsoft.com/office/powerpoint/2010/main" val="576155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Questions to be Explored</a:t>
            </a:r>
            <a:endParaRPr lang="en-US" dirty="0"/>
          </a:p>
        </p:txBody>
      </p:sp>
      <p:sp>
        <p:nvSpPr>
          <p:cNvPr id="2" name="Date Placeholder 1"/>
          <p:cNvSpPr>
            <a:spLocks noGrp="1"/>
          </p:cNvSpPr>
          <p:nvPr>
            <p:ph type="dt" sz="half" idx="10"/>
          </p:nvPr>
        </p:nvSpPr>
        <p:spPr/>
        <p:txBody>
          <a:bodyPr/>
          <a:lstStyle/>
          <a:p>
            <a:fld id="{B2A51743-065C-447D-9303-B28C4794CE30}" type="datetime1">
              <a:rPr lang="en-US" smtClean="0"/>
              <a:t>6/22/2015</a:t>
            </a:fld>
            <a:endParaRPr lang="en-US"/>
          </a:p>
        </p:txBody>
      </p:sp>
      <p:sp>
        <p:nvSpPr>
          <p:cNvPr id="3" name="Footer Placeholder 2"/>
          <p:cNvSpPr>
            <a:spLocks noGrp="1"/>
          </p:cNvSpPr>
          <p:nvPr>
            <p:ph type="ftr" sz="quarter" idx="11"/>
          </p:nvPr>
        </p:nvSpPr>
        <p:spPr/>
        <p:txBody>
          <a:bodyPr/>
          <a:lstStyle/>
          <a:p>
            <a:r>
              <a:rPr lang="en-US" smtClean="0"/>
              <a:t>Small Parish Forum 2015</a:t>
            </a:r>
            <a:endParaRPr lang="en-US" dirty="0"/>
          </a:p>
        </p:txBody>
      </p:sp>
      <p:sp>
        <p:nvSpPr>
          <p:cNvPr id="4" name="Slide Number Placeholder 3"/>
          <p:cNvSpPr>
            <a:spLocks noGrp="1"/>
          </p:cNvSpPr>
          <p:nvPr>
            <p:ph type="sldNum" sz="quarter" idx="12"/>
          </p:nvPr>
        </p:nvSpPr>
        <p:spPr/>
        <p:txBody>
          <a:bodyPr/>
          <a:lstStyle/>
          <a:p>
            <a:fld id="{BEF3E748-253C-4F7A-89FB-10830C25F376}" type="slidenum">
              <a:rPr lang="en-US" smtClean="0"/>
              <a:pPr/>
              <a:t>44</a:t>
            </a:fld>
            <a:endParaRPr lang="en-US"/>
          </a:p>
        </p:txBody>
      </p:sp>
      <p:sp>
        <p:nvSpPr>
          <p:cNvPr id="6" name="Content Placeholder 5"/>
          <p:cNvSpPr>
            <a:spLocks noGrp="1"/>
          </p:cNvSpPr>
          <p:nvPr>
            <p:ph sz="quarter" idx="1"/>
          </p:nvPr>
        </p:nvSpPr>
        <p:spPr/>
        <p:txBody>
          <a:bodyPr>
            <a:normAutofit/>
          </a:bodyPr>
          <a:lstStyle/>
          <a:p>
            <a:r>
              <a:rPr lang="en-US" dirty="0" smtClean="0"/>
              <a:t>Do small parishes need to grow?</a:t>
            </a:r>
          </a:p>
          <a:p>
            <a:r>
              <a:rPr lang="en-US" dirty="0" smtClean="0"/>
              <a:t>We used to be big. Now we’re small. How should we feel about that?</a:t>
            </a:r>
          </a:p>
          <a:p>
            <a:r>
              <a:rPr lang="en-US" dirty="0" smtClean="0"/>
              <a:t>What </a:t>
            </a:r>
            <a:r>
              <a:rPr lang="en-US" dirty="0"/>
              <a:t>is a viable parish?</a:t>
            </a:r>
          </a:p>
          <a:p>
            <a:r>
              <a:rPr lang="en-US" dirty="0" smtClean="0"/>
              <a:t>Must clergy be ‘full time’? Role of tent makers?</a:t>
            </a:r>
          </a:p>
          <a:p>
            <a:r>
              <a:rPr lang="en-US" dirty="0" smtClean="0"/>
              <a:t>If you learn something valuable here –what will you do with it? How will you plant seeds back home?</a:t>
            </a:r>
            <a:endParaRPr lang="en-US" dirty="0"/>
          </a:p>
        </p:txBody>
      </p:sp>
    </p:spTree>
    <p:extLst>
      <p:ext uri="{BB962C8B-B14F-4D97-AF65-F5344CB8AC3E}">
        <p14:creationId xmlns:p14="http://schemas.microsoft.com/office/powerpoint/2010/main" val="13632861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What is the Limiting Factor (Constraint) for Your Parish?</a:t>
            </a:r>
            <a:endParaRPr lang="en-US" sz="3600" dirty="0"/>
          </a:p>
        </p:txBody>
      </p:sp>
      <p:sp>
        <p:nvSpPr>
          <p:cNvPr id="2" name="Date Placeholder 1"/>
          <p:cNvSpPr>
            <a:spLocks noGrp="1"/>
          </p:cNvSpPr>
          <p:nvPr>
            <p:ph type="dt" sz="half" idx="10"/>
          </p:nvPr>
        </p:nvSpPr>
        <p:spPr/>
        <p:txBody>
          <a:bodyPr/>
          <a:lstStyle/>
          <a:p>
            <a:fld id="{D8C689A5-90A6-4375-A55F-EC7F4BD66F54}" type="datetime1">
              <a:rPr lang="en-US" smtClean="0"/>
              <a:t>6/22/2015</a:t>
            </a:fld>
            <a:endParaRPr lang="en-US"/>
          </a:p>
        </p:txBody>
      </p:sp>
      <p:sp>
        <p:nvSpPr>
          <p:cNvPr id="3" name="Footer Placeholder 2"/>
          <p:cNvSpPr>
            <a:spLocks noGrp="1"/>
          </p:cNvSpPr>
          <p:nvPr>
            <p:ph type="ftr" sz="quarter" idx="11"/>
          </p:nvPr>
        </p:nvSpPr>
        <p:spPr/>
        <p:txBody>
          <a:bodyPr/>
          <a:lstStyle/>
          <a:p>
            <a:r>
              <a:rPr lang="en-US" smtClean="0"/>
              <a:t>Small Parish Forum 2015</a:t>
            </a:r>
            <a:endParaRPr lang="en-US" dirty="0"/>
          </a:p>
        </p:txBody>
      </p:sp>
      <p:sp>
        <p:nvSpPr>
          <p:cNvPr id="4" name="Slide Number Placeholder 3"/>
          <p:cNvSpPr>
            <a:spLocks noGrp="1"/>
          </p:cNvSpPr>
          <p:nvPr>
            <p:ph type="sldNum" sz="quarter" idx="12"/>
          </p:nvPr>
        </p:nvSpPr>
        <p:spPr/>
        <p:txBody>
          <a:bodyPr/>
          <a:lstStyle/>
          <a:p>
            <a:fld id="{BEF3E748-253C-4F7A-89FB-10830C25F376}" type="slidenum">
              <a:rPr lang="en-US" smtClean="0"/>
              <a:pPr/>
              <a:t>45</a:t>
            </a:fld>
            <a:endParaRPr lang="en-US"/>
          </a:p>
        </p:txBody>
      </p:sp>
      <p:sp>
        <p:nvSpPr>
          <p:cNvPr id="6" name="Content Placeholder 5"/>
          <p:cNvSpPr>
            <a:spLocks noGrp="1"/>
          </p:cNvSpPr>
          <p:nvPr>
            <p:ph sz="quarter" idx="1"/>
          </p:nvPr>
        </p:nvSpPr>
        <p:spPr/>
        <p:txBody>
          <a:bodyPr>
            <a:normAutofit fontScale="70000" lnSpcReduction="20000"/>
          </a:bodyPr>
          <a:lstStyle/>
          <a:p>
            <a:pPr marL="320040" lvl="1" indent="-320040">
              <a:spcBef>
                <a:spcPts val="700"/>
              </a:spcBef>
              <a:buClr>
                <a:schemeClr val="accent2"/>
              </a:buClr>
              <a:buSzPct val="60000"/>
              <a:buFont typeface="Wingdings"/>
              <a:buChar char=""/>
            </a:pPr>
            <a:r>
              <a:rPr lang="en-US" sz="2800" dirty="0"/>
              <a:t>Money? </a:t>
            </a:r>
            <a:endParaRPr lang="en-US" sz="2800" dirty="0" smtClean="0"/>
          </a:p>
          <a:p>
            <a:pPr marL="320040" lvl="1" indent="-320040">
              <a:spcBef>
                <a:spcPts val="700"/>
              </a:spcBef>
              <a:buClr>
                <a:schemeClr val="accent2"/>
              </a:buClr>
              <a:buSzPct val="60000"/>
              <a:buFont typeface="Wingdings"/>
              <a:buChar char=""/>
            </a:pPr>
            <a:r>
              <a:rPr lang="en-US" sz="2800" dirty="0" smtClean="0"/>
              <a:t>People</a:t>
            </a:r>
            <a:r>
              <a:rPr lang="en-US" sz="2800" dirty="0"/>
              <a:t>? People committed to parish life? </a:t>
            </a:r>
            <a:r>
              <a:rPr lang="en-US" sz="2800" dirty="0" smtClean="0"/>
              <a:t>Sense of duty/responsibility</a:t>
            </a:r>
          </a:p>
          <a:p>
            <a:pPr marL="320040" lvl="1" indent="-320040">
              <a:spcBef>
                <a:spcPts val="700"/>
              </a:spcBef>
              <a:buClr>
                <a:schemeClr val="accent2"/>
              </a:buClr>
              <a:buSzPct val="60000"/>
              <a:buFont typeface="Wingdings"/>
              <a:buChar char=""/>
            </a:pPr>
            <a:r>
              <a:rPr lang="en-US" sz="2800" dirty="0" smtClean="0"/>
              <a:t>Passivity</a:t>
            </a:r>
            <a:r>
              <a:rPr lang="en-US" sz="2800" dirty="0"/>
              <a:t>? People committed to Jesus Christ? </a:t>
            </a:r>
            <a:endParaRPr lang="en-US" sz="2800" dirty="0" smtClean="0"/>
          </a:p>
          <a:p>
            <a:pPr marL="320040" lvl="1" indent="-320040">
              <a:spcBef>
                <a:spcPts val="700"/>
              </a:spcBef>
              <a:buClr>
                <a:schemeClr val="accent2"/>
              </a:buClr>
              <a:buSzPct val="60000"/>
              <a:buFont typeface="Wingdings"/>
              <a:buChar char=""/>
            </a:pPr>
            <a:r>
              <a:rPr lang="en-US" sz="2800" dirty="0" smtClean="0"/>
              <a:t>Travel </a:t>
            </a:r>
            <a:r>
              <a:rPr lang="en-US" sz="2800" dirty="0"/>
              <a:t>distance/geography? </a:t>
            </a:r>
            <a:endParaRPr lang="en-US" sz="2800" dirty="0" smtClean="0"/>
          </a:p>
          <a:p>
            <a:pPr marL="320040" lvl="1" indent="-320040">
              <a:spcBef>
                <a:spcPts val="700"/>
              </a:spcBef>
              <a:buClr>
                <a:schemeClr val="accent2"/>
              </a:buClr>
              <a:buSzPct val="60000"/>
              <a:buFont typeface="Wingdings"/>
              <a:buChar char=""/>
            </a:pPr>
            <a:r>
              <a:rPr lang="en-US" sz="2800" dirty="0" smtClean="0"/>
              <a:t>Demographics - Population </a:t>
            </a:r>
            <a:r>
              <a:rPr lang="en-US" sz="2800" dirty="0"/>
              <a:t>in our town/area? </a:t>
            </a:r>
            <a:r>
              <a:rPr lang="en-US" sz="2800" dirty="0" smtClean="0"/>
              <a:t>Economy</a:t>
            </a:r>
            <a:r>
              <a:rPr lang="en-US" sz="2800" dirty="0"/>
              <a:t>? </a:t>
            </a:r>
            <a:endParaRPr lang="en-US" sz="2800" dirty="0" smtClean="0"/>
          </a:p>
          <a:p>
            <a:pPr marL="320040" lvl="1" indent="-320040">
              <a:spcBef>
                <a:spcPts val="700"/>
              </a:spcBef>
              <a:buClr>
                <a:schemeClr val="accent2"/>
              </a:buClr>
              <a:buSzPct val="60000"/>
              <a:buFont typeface="Wingdings"/>
              <a:buChar char=""/>
            </a:pPr>
            <a:r>
              <a:rPr lang="en-US" sz="2800" dirty="0" smtClean="0"/>
              <a:t>Time</a:t>
            </a:r>
            <a:r>
              <a:rPr lang="en-US" sz="2800" dirty="0"/>
              <a:t>? Burnout? </a:t>
            </a:r>
            <a:endParaRPr lang="en-US" sz="2800" dirty="0" smtClean="0"/>
          </a:p>
          <a:p>
            <a:pPr marL="320040" lvl="1" indent="-320040">
              <a:spcBef>
                <a:spcPts val="700"/>
              </a:spcBef>
              <a:buClr>
                <a:schemeClr val="accent2"/>
              </a:buClr>
              <a:buSzPct val="60000"/>
              <a:buFont typeface="Wingdings"/>
              <a:buChar char=""/>
            </a:pPr>
            <a:r>
              <a:rPr lang="en-US" sz="2800" dirty="0" smtClean="0"/>
              <a:t>Morale</a:t>
            </a:r>
            <a:r>
              <a:rPr lang="en-US" sz="2800" dirty="0"/>
              <a:t>? Organization? </a:t>
            </a:r>
            <a:endParaRPr lang="en-US" sz="2800" dirty="0" smtClean="0"/>
          </a:p>
          <a:p>
            <a:pPr marL="320040" lvl="1" indent="-320040">
              <a:spcBef>
                <a:spcPts val="700"/>
              </a:spcBef>
              <a:buClr>
                <a:schemeClr val="accent2"/>
              </a:buClr>
              <a:buSzPct val="60000"/>
              <a:buFont typeface="Wingdings"/>
              <a:buChar char=""/>
            </a:pPr>
            <a:r>
              <a:rPr lang="en-US" sz="2800" dirty="0" smtClean="0"/>
              <a:t>A </a:t>
            </a:r>
            <a:r>
              <a:rPr lang="en-US" sz="2800" dirty="0"/>
              <a:t>sense of purpose? </a:t>
            </a:r>
            <a:endParaRPr lang="en-US" sz="2800" dirty="0" smtClean="0"/>
          </a:p>
          <a:p>
            <a:pPr marL="320040" lvl="1" indent="-320040">
              <a:spcBef>
                <a:spcPts val="700"/>
              </a:spcBef>
              <a:buClr>
                <a:schemeClr val="accent2"/>
              </a:buClr>
              <a:buSzPct val="60000"/>
              <a:buFont typeface="Wingdings"/>
              <a:buChar char=""/>
            </a:pPr>
            <a:r>
              <a:rPr lang="en-US" sz="2800" dirty="0" smtClean="0"/>
              <a:t>An </a:t>
            </a:r>
            <a:r>
              <a:rPr lang="en-US" sz="2800" dirty="0"/>
              <a:t>understanding of the unchurched and how to reach them? </a:t>
            </a:r>
            <a:endParaRPr lang="en-US" sz="2800" dirty="0" smtClean="0"/>
          </a:p>
          <a:p>
            <a:pPr marL="320040" lvl="1" indent="-320040">
              <a:spcBef>
                <a:spcPts val="700"/>
              </a:spcBef>
              <a:buClr>
                <a:schemeClr val="accent2"/>
              </a:buClr>
              <a:buSzPct val="60000"/>
              <a:buFont typeface="Wingdings"/>
              <a:buChar char=""/>
            </a:pPr>
            <a:r>
              <a:rPr lang="en-US" sz="2800" dirty="0" smtClean="0"/>
              <a:t>Parking</a:t>
            </a:r>
            <a:r>
              <a:rPr lang="en-US" sz="2800" dirty="0"/>
              <a:t>? </a:t>
            </a:r>
            <a:r>
              <a:rPr lang="en-US" sz="2800" dirty="0" smtClean="0"/>
              <a:t>Facilities?</a:t>
            </a:r>
          </a:p>
          <a:p>
            <a:pPr marL="320040" lvl="1" indent="-320040">
              <a:spcBef>
                <a:spcPts val="700"/>
              </a:spcBef>
              <a:buClr>
                <a:schemeClr val="accent2"/>
              </a:buClr>
              <a:buSzPct val="60000"/>
              <a:buFont typeface="Wingdings"/>
              <a:buChar char=""/>
            </a:pPr>
            <a:r>
              <a:rPr lang="en-US" sz="2800" dirty="0" smtClean="0"/>
              <a:t>Creativity</a:t>
            </a:r>
            <a:r>
              <a:rPr lang="en-US" sz="2800" dirty="0"/>
              <a:t>/ Imagination? </a:t>
            </a:r>
            <a:endParaRPr lang="en-US" sz="2800" dirty="0" smtClean="0"/>
          </a:p>
          <a:p>
            <a:pPr marL="320040" lvl="1" indent="-320040">
              <a:spcBef>
                <a:spcPts val="700"/>
              </a:spcBef>
              <a:buClr>
                <a:schemeClr val="accent2"/>
              </a:buClr>
              <a:buSzPct val="60000"/>
              <a:buFont typeface="Wingdings"/>
              <a:buChar char=""/>
            </a:pPr>
            <a:r>
              <a:rPr lang="en-US" sz="2800" dirty="0" smtClean="0"/>
              <a:t>Other?</a:t>
            </a:r>
            <a:endParaRPr lang="en-US" sz="2800" dirty="0"/>
          </a:p>
          <a:p>
            <a:endParaRPr lang="en-US" dirty="0"/>
          </a:p>
        </p:txBody>
      </p:sp>
    </p:spTree>
    <p:extLst>
      <p:ext uri="{BB962C8B-B14F-4D97-AF65-F5344CB8AC3E}">
        <p14:creationId xmlns:p14="http://schemas.microsoft.com/office/powerpoint/2010/main" val="1160870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
        <p:nvSpPr>
          <p:cNvPr id="9" name="Content Placeholder 8"/>
          <p:cNvSpPr>
            <a:spLocks noGrp="1"/>
          </p:cNvSpPr>
          <p:nvPr>
            <p:ph sz="quarter" idx="1"/>
          </p:nvPr>
        </p:nvSpPr>
        <p:spPr/>
        <p:txBody>
          <a:bodyPr/>
          <a:lstStyle/>
          <a:p>
            <a:r>
              <a:rPr lang="en-US" dirty="0" smtClean="0"/>
              <a:t>Your time this week</a:t>
            </a:r>
          </a:p>
          <a:p>
            <a:r>
              <a:rPr lang="en-US" dirty="0" smtClean="0"/>
              <a:t>Your past labors</a:t>
            </a:r>
          </a:p>
          <a:p>
            <a:r>
              <a:rPr lang="en-US" dirty="0" smtClean="0"/>
              <a:t>Your willingness to consider new approaches</a:t>
            </a:r>
          </a:p>
        </p:txBody>
      </p:sp>
      <p:sp>
        <p:nvSpPr>
          <p:cNvPr id="4" name="Footer Placeholder 3"/>
          <p:cNvSpPr>
            <a:spLocks noGrp="1"/>
          </p:cNvSpPr>
          <p:nvPr>
            <p:ph type="ftr" sz="quarter" idx="11"/>
          </p:nvPr>
        </p:nvSpPr>
        <p:spPr>
          <a:xfrm>
            <a:off x="1219200" y="6248401"/>
            <a:ext cx="6019800" cy="304800"/>
          </a:xfrm>
        </p:spPr>
        <p:txBody>
          <a:bodyPr/>
          <a:lstStyle/>
          <a:p>
            <a:r>
              <a:rPr lang="en-US" dirty="0" smtClean="0"/>
              <a:t>Small Parish Forum 2015</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EB14C4DA-20CE-464F-868A-933814025DC1}" type="slidenum">
              <a:rPr lang="en-US" smtClean="0"/>
              <a:pPr/>
              <a:t>5</a:t>
            </a:fld>
            <a:endParaRPr lang="en-US"/>
          </a:p>
        </p:txBody>
      </p:sp>
      <p:sp>
        <p:nvSpPr>
          <p:cNvPr id="11" name="Date Placeholder 10"/>
          <p:cNvSpPr>
            <a:spLocks noGrp="1"/>
          </p:cNvSpPr>
          <p:nvPr>
            <p:ph type="dt" sz="half" idx="10"/>
          </p:nvPr>
        </p:nvSpPr>
        <p:spPr/>
        <p:txBody>
          <a:bodyPr/>
          <a:lstStyle/>
          <a:p>
            <a:pPr>
              <a:defRPr/>
            </a:pPr>
            <a:fld id="{AA62E177-5D66-4AA5-887E-F17E7BEAEF14}" type="datetime1">
              <a:rPr lang="en-US" smtClean="0"/>
              <a:t>6/22/2015</a:t>
            </a:fld>
            <a:endParaRPr lang="en-US"/>
          </a:p>
        </p:txBody>
      </p:sp>
      <p:pic>
        <p:nvPicPr>
          <p:cNvPr id="10"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626" y="3581400"/>
            <a:ext cx="905774" cy="1715868"/>
          </a:xfrm>
          <a:prstGeom prst="rect">
            <a:avLst/>
          </a:prstGeom>
        </p:spPr>
      </p:pic>
      <p:pic>
        <p:nvPicPr>
          <p:cNvPr id="12" name="Picture 4" descr="DOWPA Se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84" t="6235" r="4058" b="8248"/>
          <a:stretch/>
        </p:blipFill>
        <p:spPr bwMode="auto">
          <a:xfrm>
            <a:off x="4495800" y="3581400"/>
            <a:ext cx="1700463" cy="17004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65712" y="5363630"/>
            <a:ext cx="3048000" cy="646331"/>
          </a:xfrm>
          <a:prstGeom prst="rect">
            <a:avLst/>
          </a:prstGeom>
          <a:noFill/>
        </p:spPr>
        <p:txBody>
          <a:bodyPr wrap="square" rtlCol="0">
            <a:spAutoFit/>
          </a:bodyPr>
          <a:lstStyle/>
          <a:p>
            <a:pPr algn="ctr"/>
            <a:r>
              <a:rPr lang="en-US" dirty="0" smtClean="0"/>
              <a:t>Archdiocese of Pittsburgh </a:t>
            </a:r>
          </a:p>
          <a:p>
            <a:pPr algn="ctr"/>
            <a:r>
              <a:rPr lang="en-US" dirty="0" smtClean="0"/>
              <a:t>and Western </a:t>
            </a:r>
            <a:r>
              <a:rPr lang="en-US" dirty="0"/>
              <a:t>P</a:t>
            </a:r>
            <a:r>
              <a:rPr lang="en-US" dirty="0" smtClean="0"/>
              <a:t>ennsylvania</a:t>
            </a:r>
            <a:endParaRPr lang="en-US" dirty="0"/>
          </a:p>
        </p:txBody>
      </p:sp>
      <p:sp>
        <p:nvSpPr>
          <p:cNvPr id="14" name="TextBox 13"/>
          <p:cNvSpPr txBox="1"/>
          <p:nvPr/>
        </p:nvSpPr>
        <p:spPr>
          <a:xfrm>
            <a:off x="6591300" y="5355102"/>
            <a:ext cx="2362200" cy="646331"/>
          </a:xfrm>
          <a:prstGeom prst="rect">
            <a:avLst/>
          </a:prstGeom>
          <a:noFill/>
        </p:spPr>
        <p:txBody>
          <a:bodyPr wrap="square" rtlCol="0">
            <a:spAutoFit/>
          </a:bodyPr>
          <a:lstStyle/>
          <a:p>
            <a:pPr algn="ctr"/>
            <a:r>
              <a:rPr lang="en-US" dirty="0" smtClean="0"/>
              <a:t>Diocese of Chicago and the Midwest</a:t>
            </a:r>
            <a:endParaRPr lang="en-US" dirty="0"/>
          </a:p>
        </p:txBody>
      </p:sp>
      <p:sp>
        <p:nvSpPr>
          <p:cNvPr id="3" name="TextBox 2"/>
          <p:cNvSpPr txBox="1"/>
          <p:nvPr/>
        </p:nvSpPr>
        <p:spPr>
          <a:xfrm>
            <a:off x="1044388" y="4317933"/>
            <a:ext cx="2743200" cy="646331"/>
          </a:xfrm>
          <a:prstGeom prst="rect">
            <a:avLst/>
          </a:prstGeom>
          <a:noFill/>
        </p:spPr>
        <p:txBody>
          <a:bodyPr wrap="square" rtlCol="0">
            <a:spAutoFit/>
          </a:bodyPr>
          <a:lstStyle/>
          <a:p>
            <a:pPr algn="ctr"/>
            <a:r>
              <a:rPr lang="en-US" b="1" i="1" dirty="0" smtClean="0"/>
              <a:t>Also to our Supporting OCA Dioceses</a:t>
            </a:r>
            <a:endParaRPr lang="en-US" b="1" i="1" dirty="0"/>
          </a:p>
        </p:txBody>
      </p:sp>
    </p:spTree>
    <p:extLst>
      <p:ext uri="{BB962C8B-B14F-4D97-AF65-F5344CB8AC3E}">
        <p14:creationId xmlns:p14="http://schemas.microsoft.com/office/powerpoint/2010/main" val="3630528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
        <p:nvSpPr>
          <p:cNvPr id="9" name="Content Placeholder 8"/>
          <p:cNvSpPr>
            <a:spLocks noGrp="1"/>
          </p:cNvSpPr>
          <p:nvPr>
            <p:ph sz="quarter" idx="1"/>
          </p:nvPr>
        </p:nvSpPr>
        <p:spPr/>
        <p:txBody>
          <a:bodyPr/>
          <a:lstStyle/>
          <a:p>
            <a:r>
              <a:rPr lang="en-US" dirty="0" smtClean="0"/>
              <a:t>Your time this week</a:t>
            </a:r>
          </a:p>
          <a:p>
            <a:r>
              <a:rPr lang="en-US" dirty="0" smtClean="0"/>
              <a:t>Your past labors</a:t>
            </a:r>
          </a:p>
          <a:p>
            <a:r>
              <a:rPr lang="en-US" dirty="0" smtClean="0"/>
              <a:t>Your willingness to consider new approaches</a:t>
            </a:r>
          </a:p>
        </p:txBody>
      </p:sp>
      <p:sp>
        <p:nvSpPr>
          <p:cNvPr id="4" name="Footer Placeholder 3"/>
          <p:cNvSpPr>
            <a:spLocks noGrp="1"/>
          </p:cNvSpPr>
          <p:nvPr>
            <p:ph type="ftr" sz="quarter" idx="11"/>
          </p:nvPr>
        </p:nvSpPr>
        <p:spPr>
          <a:xfrm>
            <a:off x="1219200" y="6248401"/>
            <a:ext cx="6019800" cy="304800"/>
          </a:xfrm>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EB14C4DA-20CE-464F-868A-933814025DC1}" type="slidenum">
              <a:rPr lang="en-US" smtClean="0"/>
              <a:pPr/>
              <a:t>6</a:t>
            </a:fld>
            <a:endParaRPr lang="en-US"/>
          </a:p>
        </p:txBody>
      </p:sp>
      <p:sp>
        <p:nvSpPr>
          <p:cNvPr id="11" name="Date Placeholder 10"/>
          <p:cNvSpPr>
            <a:spLocks noGrp="1"/>
          </p:cNvSpPr>
          <p:nvPr>
            <p:ph type="dt" sz="half" idx="10"/>
          </p:nvPr>
        </p:nvSpPr>
        <p:spPr/>
        <p:txBody>
          <a:bodyPr/>
          <a:lstStyle/>
          <a:p>
            <a:pPr>
              <a:defRPr/>
            </a:pPr>
            <a:fld id="{593520CA-859D-4EF1-8C6C-7F305C2D907F}" type="datetime1">
              <a:rPr lang="en-US" smtClean="0"/>
              <a:t>6/22/2015</a:t>
            </a:fld>
            <a:endParaRPr lang="en-US"/>
          </a:p>
        </p:txBody>
      </p:sp>
      <p:grpSp>
        <p:nvGrpSpPr>
          <p:cNvPr id="7" name="Group 6"/>
          <p:cNvGrpSpPr/>
          <p:nvPr/>
        </p:nvGrpSpPr>
        <p:grpSpPr>
          <a:xfrm>
            <a:off x="2133600" y="3533774"/>
            <a:ext cx="6346698" cy="2562226"/>
            <a:chOff x="1905000" y="3533774"/>
            <a:chExt cx="6346698" cy="2562226"/>
          </a:xfrm>
        </p:grpSpPr>
        <p:sp>
          <p:nvSpPr>
            <p:cNvPr id="3" name="TextBox 2"/>
            <p:cNvSpPr txBox="1"/>
            <p:nvPr/>
          </p:nvSpPr>
          <p:spPr>
            <a:xfrm>
              <a:off x="1905000" y="4572000"/>
              <a:ext cx="3048000" cy="1077218"/>
            </a:xfrm>
            <a:prstGeom prst="rect">
              <a:avLst/>
            </a:prstGeom>
            <a:noFill/>
          </p:spPr>
          <p:txBody>
            <a:bodyPr wrap="square" rtlCol="0">
              <a:spAutoFit/>
            </a:bodyPr>
            <a:lstStyle/>
            <a:p>
              <a:pPr algn="ctr"/>
              <a:r>
                <a:rPr lang="en-US" sz="3200" b="1" dirty="0" smtClean="0">
                  <a:latin typeface="Calibri" panose="020F0502020204030204" pitchFamily="34" charset="0"/>
                </a:rPr>
                <a:t>And too </a:t>
              </a:r>
              <a:r>
                <a:rPr lang="en-US" sz="3200" b="1" dirty="0">
                  <a:latin typeface="Calibri" panose="020F0502020204030204" pitchFamily="34" charset="0"/>
                </a:rPr>
                <a:t>Our Hosts</a:t>
              </a:r>
              <a:r>
                <a:rPr lang="en-US" sz="3200" b="1" dirty="0" smtClean="0">
                  <a:latin typeface="Calibri" panose="020F0502020204030204" pitchFamily="34" charset="0"/>
                </a:rPr>
                <a:t>!</a:t>
              </a:r>
              <a:endParaRPr lang="en-US" sz="3200" b="1" dirty="0">
                <a:latin typeface="Calibri" panose="020F0502020204030204" pitchFamily="34" charset="0"/>
              </a:endParaRPr>
            </a:p>
          </p:txBody>
        </p:sp>
        <p:pic>
          <p:nvPicPr>
            <p:cNvPr id="6146" name="Picture 2" descr="St. Nicholas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348" y="3533774"/>
              <a:ext cx="3562350" cy="2562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094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FDE735-98DA-41C7-BD98-A9A9342BDBF9}" type="datetime1">
              <a:rPr lang="en-US" smtClean="0"/>
              <a:t>6/22/2015</a:t>
            </a:fld>
            <a:endParaRPr lang="en-US" dirty="0"/>
          </a:p>
        </p:txBody>
      </p:sp>
      <p:sp>
        <p:nvSpPr>
          <p:cNvPr id="6" name="Footer Placeholder 5"/>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7</a:t>
            </a:fld>
            <a:endParaRPr lang="en-US"/>
          </a:p>
        </p:txBody>
      </p:sp>
      <p:sp>
        <p:nvSpPr>
          <p:cNvPr id="11" name="TextBox 10"/>
          <p:cNvSpPr txBox="1"/>
          <p:nvPr/>
        </p:nvSpPr>
        <p:spPr>
          <a:xfrm>
            <a:off x="313488" y="354217"/>
            <a:ext cx="4569801" cy="1200329"/>
          </a:xfrm>
          <a:prstGeom prst="rect">
            <a:avLst/>
          </a:prstGeom>
          <a:noFill/>
        </p:spPr>
        <p:txBody>
          <a:bodyPr wrap="square" rtlCol="0">
            <a:spAutoFit/>
          </a:bodyPr>
          <a:lstStyle/>
          <a:p>
            <a:r>
              <a:rPr lang="en-US" sz="3600" dirty="0" smtClean="0">
                <a:latin typeface="Garamond" panose="02020404030301010803" pitchFamily="18" charset="0"/>
              </a:rPr>
              <a:t>Becoming Stewards of Your Parish Future</a:t>
            </a:r>
            <a:endParaRPr lang="en-US" sz="3600" dirty="0">
              <a:latin typeface="Garamond" panose="02020404030301010803" pitchFamily="18" charset="0"/>
            </a:endParaRPr>
          </a:p>
        </p:txBody>
      </p:sp>
      <p:sp>
        <p:nvSpPr>
          <p:cNvPr id="13" name="TextBox 12"/>
          <p:cNvSpPr txBox="1"/>
          <p:nvPr/>
        </p:nvSpPr>
        <p:spPr>
          <a:xfrm>
            <a:off x="609600" y="4960319"/>
            <a:ext cx="2777442" cy="615553"/>
          </a:xfrm>
          <a:prstGeom prst="rect">
            <a:avLst/>
          </a:prstGeom>
          <a:noFill/>
        </p:spPr>
        <p:txBody>
          <a:bodyPr wrap="square" rtlCol="0">
            <a:spAutoFit/>
          </a:bodyPr>
          <a:lstStyle/>
          <a:p>
            <a:pPr algn="ctr"/>
            <a:r>
              <a:rPr lang="en-US" dirty="0" smtClean="0"/>
              <a:t>Your Parish</a:t>
            </a:r>
            <a:r>
              <a:rPr lang="en-US" dirty="0"/>
              <a:t> </a:t>
            </a:r>
            <a:r>
              <a:rPr lang="en-US" dirty="0" smtClean="0"/>
              <a:t>Today</a:t>
            </a:r>
          </a:p>
          <a:p>
            <a:pPr algn="ctr"/>
            <a:r>
              <a:rPr lang="en-US" sz="1600" dirty="0" smtClean="0"/>
              <a:t>The good &amp; less good</a:t>
            </a:r>
          </a:p>
        </p:txBody>
      </p:sp>
      <p:sp>
        <p:nvSpPr>
          <p:cNvPr id="14" name="TextBox 13"/>
          <p:cNvSpPr txBox="1"/>
          <p:nvPr/>
        </p:nvSpPr>
        <p:spPr>
          <a:xfrm>
            <a:off x="4869842" y="2401669"/>
            <a:ext cx="3740758" cy="646331"/>
          </a:xfrm>
          <a:prstGeom prst="rect">
            <a:avLst/>
          </a:prstGeom>
          <a:noFill/>
        </p:spPr>
        <p:txBody>
          <a:bodyPr wrap="square" rtlCol="0">
            <a:spAutoFit/>
          </a:bodyPr>
          <a:lstStyle/>
          <a:p>
            <a:pPr algn="ctr"/>
            <a:r>
              <a:rPr lang="en-US" dirty="0" smtClean="0"/>
              <a:t>Vibrant 21st Century North American Orthodox Parish</a:t>
            </a:r>
          </a:p>
        </p:txBody>
      </p:sp>
      <p:pic>
        <p:nvPicPr>
          <p:cNvPr id="15" name="Picture 2" descr="C:\Documents and Settings\Joseph Kormos\My Documents\My Pictures\Diocese\churchoutline.png"/>
          <p:cNvPicPr>
            <a:picLocks noChangeAspect="1" noChangeArrowheads="1"/>
          </p:cNvPicPr>
          <p:nvPr/>
        </p:nvPicPr>
        <p:blipFill>
          <a:blip r:embed="rId2" cstate="print"/>
          <a:srcRect/>
          <a:stretch>
            <a:fillRect/>
          </a:stretch>
        </p:blipFill>
        <p:spPr bwMode="auto">
          <a:xfrm>
            <a:off x="5396904" y="533400"/>
            <a:ext cx="2458030" cy="1927395"/>
          </a:xfrm>
          <a:prstGeom prst="rect">
            <a:avLst/>
          </a:prstGeom>
          <a:noFill/>
        </p:spPr>
      </p:pic>
      <p:sp>
        <p:nvSpPr>
          <p:cNvPr id="16" name="TextBox 15"/>
          <p:cNvSpPr txBox="1"/>
          <p:nvPr/>
        </p:nvSpPr>
        <p:spPr>
          <a:xfrm>
            <a:off x="685800" y="2225880"/>
            <a:ext cx="2416284" cy="461665"/>
          </a:xfrm>
          <a:prstGeom prst="rect">
            <a:avLst/>
          </a:prstGeom>
          <a:noFill/>
        </p:spPr>
        <p:txBody>
          <a:bodyPr wrap="square" rtlCol="0">
            <a:spAutoFit/>
          </a:bodyPr>
          <a:lstStyle/>
          <a:p>
            <a:pPr algn="ctr"/>
            <a:r>
              <a:rPr lang="en-US" sz="2400" dirty="0" smtClean="0">
                <a:solidFill>
                  <a:srgbClr val="C00000"/>
                </a:solidFill>
                <a:latin typeface="Book Antiqua" panose="02040602050305030304" pitchFamily="18" charset="0"/>
              </a:rPr>
              <a:t>Current Reality</a:t>
            </a:r>
          </a:p>
        </p:txBody>
      </p:sp>
      <p:sp>
        <p:nvSpPr>
          <p:cNvPr id="17" name="TextBox 16"/>
          <p:cNvSpPr txBox="1"/>
          <p:nvPr/>
        </p:nvSpPr>
        <p:spPr>
          <a:xfrm>
            <a:off x="4935526" y="149007"/>
            <a:ext cx="3247125" cy="461665"/>
          </a:xfrm>
          <a:prstGeom prst="rect">
            <a:avLst/>
          </a:prstGeom>
          <a:noFill/>
        </p:spPr>
        <p:txBody>
          <a:bodyPr wrap="square" rtlCol="0">
            <a:spAutoFit/>
          </a:bodyPr>
          <a:lstStyle/>
          <a:p>
            <a:pPr algn="ctr"/>
            <a:r>
              <a:rPr lang="en-US" sz="2400" dirty="0" smtClean="0">
                <a:solidFill>
                  <a:srgbClr val="C00000"/>
                </a:solidFill>
                <a:latin typeface="Book Antiqua" panose="02040602050305030304" pitchFamily="18" charset="0"/>
              </a:rPr>
              <a:t>Future</a:t>
            </a:r>
          </a:p>
        </p:txBody>
      </p:sp>
      <p:pic>
        <p:nvPicPr>
          <p:cNvPr id="18" name="Picture 2" descr="C:\Documents and Settings\Joseph Kormos\My Documents\My Pictures\Diocese\churchoutline.png"/>
          <p:cNvPicPr>
            <a:picLocks noChangeAspect="1" noChangeArrowheads="1"/>
          </p:cNvPicPr>
          <p:nvPr/>
        </p:nvPicPr>
        <p:blipFill>
          <a:blip r:embed="rId2" cstate="print"/>
          <a:srcRect/>
          <a:stretch>
            <a:fillRect/>
          </a:stretch>
        </p:blipFill>
        <p:spPr bwMode="auto">
          <a:xfrm>
            <a:off x="6030683" y="4719966"/>
            <a:ext cx="1201133" cy="958303"/>
          </a:xfrm>
          <a:prstGeom prst="rect">
            <a:avLst/>
          </a:prstGeom>
          <a:noFill/>
        </p:spPr>
      </p:pic>
      <p:sp>
        <p:nvSpPr>
          <p:cNvPr id="19" name="TextBox 18"/>
          <p:cNvSpPr txBox="1"/>
          <p:nvPr/>
        </p:nvSpPr>
        <p:spPr>
          <a:xfrm>
            <a:off x="5617029" y="3561360"/>
            <a:ext cx="2079171" cy="523220"/>
          </a:xfrm>
          <a:prstGeom prst="rect">
            <a:avLst/>
          </a:prstGeom>
          <a:noFill/>
        </p:spPr>
        <p:txBody>
          <a:bodyPr wrap="square" rtlCol="0">
            <a:spAutoFit/>
          </a:bodyPr>
          <a:lstStyle/>
          <a:p>
            <a:pPr algn="ctr"/>
            <a:r>
              <a:rPr lang="en-US" sz="2800" dirty="0" smtClean="0">
                <a:solidFill>
                  <a:srgbClr val="C00000"/>
                </a:solidFill>
              </a:rPr>
              <a:t>or</a:t>
            </a:r>
          </a:p>
        </p:txBody>
      </p:sp>
      <p:sp>
        <p:nvSpPr>
          <p:cNvPr id="20" name="TextBox 19"/>
          <p:cNvSpPr txBox="1"/>
          <p:nvPr/>
        </p:nvSpPr>
        <p:spPr>
          <a:xfrm>
            <a:off x="4935526" y="5689753"/>
            <a:ext cx="3522674" cy="923330"/>
          </a:xfrm>
          <a:prstGeom prst="rect">
            <a:avLst/>
          </a:prstGeom>
          <a:noFill/>
        </p:spPr>
        <p:txBody>
          <a:bodyPr wrap="square" rtlCol="0">
            <a:spAutoFit/>
          </a:bodyPr>
          <a:lstStyle/>
          <a:p>
            <a:pPr algn="ctr"/>
            <a:r>
              <a:rPr lang="en-US" dirty="0" smtClean="0"/>
              <a:t>A shadow of what you could have become – and what you are in 2015?  </a:t>
            </a:r>
          </a:p>
        </p:txBody>
      </p:sp>
      <p:sp>
        <p:nvSpPr>
          <p:cNvPr id="2" name="Striped Right Arrow 1"/>
          <p:cNvSpPr/>
          <p:nvPr/>
        </p:nvSpPr>
        <p:spPr>
          <a:xfrm rot="20156115">
            <a:off x="2719372" y="2636473"/>
            <a:ext cx="2683928" cy="731201"/>
          </a:xfrm>
          <a:prstGeom prst="stripedRightArrow">
            <a:avLst/>
          </a:prstGeom>
          <a:solidFill>
            <a:srgbClr val="002060">
              <a:alpha val="48000"/>
            </a:srgbClr>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778300">
            <a:off x="6979082" y="1158150"/>
            <a:ext cx="1062288" cy="41282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Thriving</a:t>
            </a:r>
            <a:endParaRPr lang="en-US" i="1" dirty="0">
              <a:solidFill>
                <a:schemeClr val="tx1"/>
              </a:solidFill>
            </a:endParaRPr>
          </a:p>
        </p:txBody>
      </p:sp>
      <p:sp>
        <p:nvSpPr>
          <p:cNvPr id="25" name="Rounded Rectangle 24"/>
          <p:cNvSpPr/>
          <p:nvPr/>
        </p:nvSpPr>
        <p:spPr>
          <a:xfrm rot="778300">
            <a:off x="6768166" y="4917345"/>
            <a:ext cx="1219200" cy="3704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Surviving</a:t>
            </a:r>
            <a:endParaRPr lang="en-US" dirty="0">
              <a:solidFill>
                <a:schemeClr val="tx1"/>
              </a:solidFill>
            </a:endParaRPr>
          </a:p>
        </p:txBody>
      </p:sp>
      <p:sp>
        <p:nvSpPr>
          <p:cNvPr id="8" name="Up-Down Arrow 7"/>
          <p:cNvSpPr/>
          <p:nvPr/>
        </p:nvSpPr>
        <p:spPr>
          <a:xfrm>
            <a:off x="6172200" y="3048000"/>
            <a:ext cx="914400" cy="16384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23" name="Striped Right Arrow 22"/>
          <p:cNvSpPr/>
          <p:nvPr/>
        </p:nvSpPr>
        <p:spPr>
          <a:xfrm rot="1537820">
            <a:off x="2686185" y="4303604"/>
            <a:ext cx="2833748" cy="731201"/>
          </a:xfrm>
          <a:prstGeom prst="stripedRightArrow">
            <a:avLst/>
          </a:prstGeom>
          <a:solidFill>
            <a:srgbClr val="002060">
              <a:alpha val="48000"/>
            </a:srgbClr>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77635" y="3578847"/>
            <a:ext cx="1506226" cy="646331"/>
          </a:xfrm>
          <a:prstGeom prst="rect">
            <a:avLst/>
          </a:prstGeom>
          <a:noFill/>
        </p:spPr>
        <p:txBody>
          <a:bodyPr wrap="square" rtlCol="0">
            <a:spAutoFit/>
          </a:bodyPr>
          <a:lstStyle/>
          <a:p>
            <a:pPr algn="ctr"/>
            <a:r>
              <a:rPr lang="en-US" b="1" dirty="0" smtClean="0"/>
              <a:t>Opportunity Gap</a:t>
            </a:r>
            <a:endParaRPr lang="en-US" b="1" dirty="0"/>
          </a:p>
        </p:txBody>
      </p:sp>
      <p:pic>
        <p:nvPicPr>
          <p:cNvPr id="21" name="Picture 2" descr="St. Nicholas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03" y="2620875"/>
            <a:ext cx="3190397" cy="2294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1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9" grpId="0"/>
      <p:bldP spid="20" grpId="0"/>
      <p:bldP spid="2" grpId="0" animBg="1"/>
      <p:bldP spid="24" grpId="0" animBg="1"/>
      <p:bldP spid="25" grpId="0" animBg="1"/>
      <p:bldP spid="8" grpId="0" animBg="1"/>
      <p:bldP spid="23"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ndrew\Documents\Theophany-2014-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0" y="996121"/>
            <a:ext cx="6108700" cy="48869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23618" name="Rectangle 2"/>
          <p:cNvSpPr>
            <a:spLocks noGrp="1" noChangeArrowheads="1"/>
          </p:cNvSpPr>
          <p:nvPr>
            <p:ph type="title"/>
          </p:nvPr>
        </p:nvSpPr>
        <p:spPr/>
        <p:txBody>
          <a:bodyPr/>
          <a:lstStyle/>
          <a:p>
            <a:r>
              <a:rPr lang="en-US" sz="3800" dirty="0" smtClean="0"/>
              <a:t>“Any Parish Can Become Vibrant…</a:t>
            </a:r>
            <a:endParaRPr lang="en-US" dirty="0" smtClean="0"/>
          </a:p>
        </p:txBody>
      </p:sp>
      <p:sp>
        <p:nvSpPr>
          <p:cNvPr id="13" name="Slide Number Placeholder 4"/>
          <p:cNvSpPr>
            <a:spLocks noGrp="1"/>
          </p:cNvSpPr>
          <p:nvPr>
            <p:ph type="sldNum" sz="quarter" idx="12"/>
          </p:nvPr>
        </p:nvSpPr>
        <p:spPr/>
        <p:txBody>
          <a:bodyPr>
            <a:normAutofit fontScale="85000" lnSpcReduction="20000"/>
          </a:bodyPr>
          <a:lstStyle/>
          <a:p>
            <a:fld id="{75BF0BFB-5C25-44D2-ABCB-C85A377B9096}" type="slidenum">
              <a:rPr lang="en-US" smtClean="0"/>
              <a:pPr/>
              <a:t>8</a:t>
            </a:fld>
            <a:endParaRPr lang="en-US"/>
          </a:p>
        </p:txBody>
      </p:sp>
      <p:sp>
        <p:nvSpPr>
          <p:cNvPr id="15" name="TextBox 14"/>
          <p:cNvSpPr txBox="1"/>
          <p:nvPr/>
        </p:nvSpPr>
        <p:spPr>
          <a:xfrm>
            <a:off x="1066800" y="4898824"/>
            <a:ext cx="7315200" cy="1371600"/>
          </a:xfrm>
          <a:prstGeom prst="roundRect">
            <a:avLst/>
          </a:prstGeom>
          <a:solidFill>
            <a:schemeClr val="bg2">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Garamond" panose="02020404030301010803" pitchFamily="18" charset="0"/>
                <a:cs typeface="Times New Roman" pitchFamily="18" charset="0"/>
              </a:rPr>
              <a:t>“All that is required is that its members, beginning with its leaders, be </a:t>
            </a:r>
            <a:r>
              <a:rPr lang="en-US" sz="2800" b="1" i="1" dirty="0" smtClean="0">
                <a:solidFill>
                  <a:srgbClr val="002060"/>
                </a:solidFill>
                <a:latin typeface="Garamond" panose="02020404030301010803" pitchFamily="18" charset="0"/>
                <a:cs typeface="Times New Roman" pitchFamily="18" charset="0"/>
              </a:rPr>
              <a:t>firmly resolved </a:t>
            </a:r>
            <a:r>
              <a:rPr lang="en-US" sz="2800" dirty="0" smtClean="0">
                <a:solidFill>
                  <a:srgbClr val="002060"/>
                </a:solidFill>
                <a:latin typeface="Garamond" panose="02020404030301010803" pitchFamily="18" charset="0"/>
                <a:cs typeface="Times New Roman" pitchFamily="18" charset="0"/>
              </a:rPr>
              <a:t>to have it so.”</a:t>
            </a:r>
          </a:p>
          <a:p>
            <a:pPr algn="r"/>
            <a:r>
              <a:rPr lang="en-US" sz="2000" i="1" dirty="0" smtClean="0">
                <a:solidFill>
                  <a:srgbClr val="002060"/>
                </a:solidFill>
                <a:latin typeface="Garamond" panose="02020404030301010803" pitchFamily="18" charset="0"/>
                <a:cs typeface="Times New Roman" pitchFamily="18" charset="0"/>
              </a:rPr>
              <a:t>Fr. Thomas H</a:t>
            </a:r>
            <a:r>
              <a:rPr lang="en-US" i="1" dirty="0" smtClean="0">
                <a:solidFill>
                  <a:srgbClr val="002060"/>
                </a:solidFill>
                <a:latin typeface="Garamond" panose="02020404030301010803" pitchFamily="18" charset="0"/>
                <a:cs typeface="Times New Roman" pitchFamily="18" charset="0"/>
              </a:rPr>
              <a:t>opko</a:t>
            </a:r>
            <a:endParaRPr lang="en-US" sz="2400" i="1" dirty="0" smtClean="0">
              <a:solidFill>
                <a:srgbClr val="002060"/>
              </a:solidFill>
              <a:latin typeface="Garamond" panose="02020404030301010803" pitchFamily="18" charset="0"/>
              <a:cs typeface="Times New Roman" pitchFamily="18" charset="0"/>
            </a:endParaRPr>
          </a:p>
        </p:txBody>
      </p:sp>
      <p:sp>
        <p:nvSpPr>
          <p:cNvPr id="16" name="Date Placeholder 15"/>
          <p:cNvSpPr>
            <a:spLocks noGrp="1"/>
          </p:cNvSpPr>
          <p:nvPr>
            <p:ph type="dt" sz="half" idx="10"/>
          </p:nvPr>
        </p:nvSpPr>
        <p:spPr/>
        <p:txBody>
          <a:bodyPr/>
          <a:lstStyle/>
          <a:p>
            <a:pPr>
              <a:defRPr/>
            </a:pPr>
            <a:fld id="{7B734C22-5CA5-4573-A0EF-3F79671DB596}" type="datetime1">
              <a:rPr lang="en-US" smtClean="0"/>
              <a:t>6/22/2015</a:t>
            </a:fld>
            <a:endParaRPr lang="en-US" dirty="0"/>
          </a:p>
        </p:txBody>
      </p:sp>
      <p:sp>
        <p:nvSpPr>
          <p:cNvPr id="2" name="Footer Placeholder 1"/>
          <p:cNvSpPr>
            <a:spLocks noGrp="1"/>
          </p:cNvSpPr>
          <p:nvPr>
            <p:ph type="ftr" sz="quarter" idx="11"/>
          </p:nvPr>
        </p:nvSpPr>
        <p:spPr/>
        <p:txBody>
          <a:bodyPr/>
          <a:lstStyle/>
          <a:p>
            <a:pPr algn="l">
              <a:defRPr/>
            </a:pPr>
            <a:r>
              <a:rPr lang="en-US" dirty="0" smtClean="0"/>
              <a:t>Small Parish Forum 2015</a:t>
            </a:r>
            <a:endParaRPr lang="en-US" dirty="0"/>
          </a:p>
        </p:txBody>
      </p:sp>
    </p:spTree>
    <p:extLst>
      <p:ext uri="{BB962C8B-B14F-4D97-AF65-F5344CB8AC3E}">
        <p14:creationId xmlns:p14="http://schemas.microsoft.com/office/powerpoint/2010/main" val="125678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59398"/>
            <a:ext cx="4033444" cy="2514600"/>
          </a:xfrm>
          <a:prstGeom prst="rect">
            <a:avLst/>
          </a:prstGeom>
        </p:spPr>
      </p:pic>
      <p:sp>
        <p:nvSpPr>
          <p:cNvPr id="2" name="Title 1"/>
          <p:cNvSpPr>
            <a:spLocks noGrp="1"/>
          </p:cNvSpPr>
          <p:nvPr>
            <p:ph type="title"/>
          </p:nvPr>
        </p:nvSpPr>
        <p:spPr/>
        <p:txBody>
          <a:bodyPr/>
          <a:lstStyle/>
          <a:p>
            <a:r>
              <a:rPr lang="en-US" dirty="0" smtClean="0"/>
              <a:t>Joe Kormos</a:t>
            </a:r>
            <a:endParaRPr lang="en-US" dirty="0"/>
          </a:p>
        </p:txBody>
      </p:sp>
      <p:sp>
        <p:nvSpPr>
          <p:cNvPr id="3" name="Content Placeholder 2"/>
          <p:cNvSpPr>
            <a:spLocks noGrp="1"/>
          </p:cNvSpPr>
          <p:nvPr>
            <p:ph sz="quarter" idx="1"/>
          </p:nvPr>
        </p:nvSpPr>
        <p:spPr>
          <a:xfrm>
            <a:off x="612648" y="1600200"/>
            <a:ext cx="8378952" cy="4495800"/>
          </a:xfrm>
        </p:spPr>
        <p:txBody>
          <a:bodyPr>
            <a:normAutofit/>
          </a:bodyPr>
          <a:lstStyle/>
          <a:p>
            <a:pPr marL="0" indent="0">
              <a:buNone/>
            </a:pPr>
            <a:r>
              <a:rPr lang="en-US" sz="2000" i="1" dirty="0" smtClean="0">
                <a:solidFill>
                  <a:schemeClr val="tx1"/>
                </a:solidFill>
              </a:rPr>
              <a:t>Parish Development Ministry leader, </a:t>
            </a:r>
          </a:p>
          <a:p>
            <a:pPr marL="0" indent="0">
              <a:buNone/>
            </a:pPr>
            <a:r>
              <a:rPr lang="en-US" sz="2000" i="1" dirty="0" smtClean="0">
                <a:solidFill>
                  <a:schemeClr val="tx1"/>
                </a:solidFill>
              </a:rPr>
              <a:t>Archdiocese of Western PA</a:t>
            </a:r>
          </a:p>
          <a:p>
            <a:pPr marL="0" indent="0">
              <a:buNone/>
            </a:pPr>
            <a:endParaRPr lang="en-US" sz="700" i="1" dirty="0" smtClean="0">
              <a:solidFill>
                <a:schemeClr val="tx1"/>
              </a:solidFill>
            </a:endParaRPr>
          </a:p>
          <a:p>
            <a:r>
              <a:rPr lang="en-US" sz="2400" dirty="0" smtClean="0">
                <a:solidFill>
                  <a:schemeClr val="tx1"/>
                </a:solidFill>
              </a:rPr>
              <a:t>Parish Development </a:t>
            </a:r>
          </a:p>
          <a:p>
            <a:pPr lvl="1"/>
            <a:r>
              <a:rPr lang="en-US" sz="2000" dirty="0" smtClean="0">
                <a:solidFill>
                  <a:schemeClr val="tx1"/>
                </a:solidFill>
              </a:rPr>
              <a:t>Visited 82 Orthodox parishes in eight years</a:t>
            </a:r>
          </a:p>
          <a:p>
            <a:pPr lvl="1"/>
            <a:r>
              <a:rPr lang="en-US" sz="2000" dirty="0" smtClean="0">
                <a:solidFill>
                  <a:schemeClr val="tx1"/>
                </a:solidFill>
              </a:rPr>
              <a:t>Over 25 multi-parish workshops &amp; webinars</a:t>
            </a:r>
          </a:p>
          <a:p>
            <a:r>
              <a:rPr lang="en-US" sz="2400" dirty="0" smtClean="0">
                <a:solidFill>
                  <a:schemeClr val="tx1"/>
                </a:solidFill>
              </a:rPr>
              <a:t>Christ the Savior – Holy Spirit Orthodox Church, Cincinnati, OH</a:t>
            </a:r>
          </a:p>
          <a:p>
            <a:pPr lvl="1"/>
            <a:r>
              <a:rPr lang="en-US" sz="2000" dirty="0" smtClean="0">
                <a:solidFill>
                  <a:schemeClr val="tx1"/>
                </a:solidFill>
              </a:rPr>
              <a:t>Numerous positions</a:t>
            </a:r>
          </a:p>
        </p:txBody>
      </p:sp>
      <p:sp>
        <p:nvSpPr>
          <p:cNvPr id="4" name="Date Placeholder 3"/>
          <p:cNvSpPr>
            <a:spLocks noGrp="1"/>
          </p:cNvSpPr>
          <p:nvPr>
            <p:ph type="dt" sz="half" idx="10"/>
          </p:nvPr>
        </p:nvSpPr>
        <p:spPr/>
        <p:txBody>
          <a:bodyPr/>
          <a:lstStyle/>
          <a:p>
            <a:pPr>
              <a:defRPr/>
            </a:pPr>
            <a:fld id="{B694FEEF-DAA1-43F0-96BB-A126FA2E5A41}" type="datetime1">
              <a:rPr lang="en-US" smtClean="0"/>
              <a:t>6/22/2015</a:t>
            </a:fld>
            <a:endParaRPr lang="en-US"/>
          </a:p>
        </p:txBody>
      </p:sp>
      <p:sp>
        <p:nvSpPr>
          <p:cNvPr id="5" name="Footer Placeholder 4"/>
          <p:cNvSpPr>
            <a:spLocks noGrp="1"/>
          </p:cNvSpPr>
          <p:nvPr>
            <p:ph type="ftr" sz="quarter" idx="11"/>
          </p:nvPr>
        </p:nvSpPr>
        <p:spPr/>
        <p:txBody>
          <a:bodyPr/>
          <a:lstStyle/>
          <a:p>
            <a:pPr>
              <a:defRPr/>
            </a:pPr>
            <a:r>
              <a:rPr lang="en-US" smtClean="0"/>
              <a:t>Small Parish Forum 2015</a:t>
            </a:r>
            <a:endParaRPr lang="en-US" i="1" dirty="0"/>
          </a:p>
        </p:txBody>
      </p:sp>
      <p:sp>
        <p:nvSpPr>
          <p:cNvPr id="6" name="Slide Number Placeholder 5"/>
          <p:cNvSpPr>
            <a:spLocks noGrp="1"/>
          </p:cNvSpPr>
          <p:nvPr>
            <p:ph type="sldNum" sz="quarter" idx="12"/>
          </p:nvPr>
        </p:nvSpPr>
        <p:spPr/>
        <p:txBody>
          <a:bodyPr>
            <a:normAutofit fontScale="85000" lnSpcReduction="20000"/>
          </a:bodyPr>
          <a:lstStyle/>
          <a:p>
            <a:pPr>
              <a:defRPr/>
            </a:pPr>
            <a:fld id="{EB14C4DA-20CE-464F-868A-933814025DC1}" type="slidenum">
              <a:rPr lang="en-US" smtClean="0"/>
              <a:pPr>
                <a:defRPr/>
              </a:pPr>
              <a:t>9</a:t>
            </a:fld>
            <a:endParaRPr lang="en-US"/>
          </a:p>
        </p:txBody>
      </p:sp>
    </p:spTree>
    <p:extLst>
      <p:ext uri="{BB962C8B-B14F-4D97-AF65-F5344CB8AC3E}">
        <p14:creationId xmlns:p14="http://schemas.microsoft.com/office/powerpoint/2010/main" val="36438150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176562</TotalTime>
  <Words>2248</Words>
  <Application>Microsoft Office PowerPoint</Application>
  <PresentationFormat>On-screen Show (4:3)</PresentationFormat>
  <Paragraphs>437</Paragraphs>
  <Slides>45</Slides>
  <Notes>14</Notes>
  <HiddenSlides>2</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9" baseType="lpstr">
      <vt:lpstr>Albertus Medium</vt:lpstr>
      <vt:lpstr>Arial</vt:lpstr>
      <vt:lpstr>Book Antiqua</vt:lpstr>
      <vt:lpstr>Calibri</vt:lpstr>
      <vt:lpstr>Century Gothic</vt:lpstr>
      <vt:lpstr>Garamond</vt:lpstr>
      <vt:lpstr>Papyrus</vt:lpstr>
      <vt:lpstr>Tahoma</vt:lpstr>
      <vt:lpstr>Times New Roman</vt:lpstr>
      <vt:lpstr>Tw Cen MT</vt:lpstr>
      <vt:lpstr>Wingdings</vt:lpstr>
      <vt:lpstr>Wingdings 2</vt:lpstr>
      <vt:lpstr>Median</vt:lpstr>
      <vt:lpstr>Worksheet</vt:lpstr>
      <vt:lpstr>PowerPoint Presentation</vt:lpstr>
      <vt:lpstr>Faculty &amp; Staff</vt:lpstr>
      <vt:lpstr>Agenda</vt:lpstr>
      <vt:lpstr>Thank You!</vt:lpstr>
      <vt:lpstr>Thank You!</vt:lpstr>
      <vt:lpstr>Thank You!</vt:lpstr>
      <vt:lpstr>PowerPoint Presentation</vt:lpstr>
      <vt:lpstr>“Any Parish Can Become Vibrant…</vt:lpstr>
      <vt:lpstr>Joe Kormos</vt:lpstr>
      <vt:lpstr>Hope</vt:lpstr>
      <vt:lpstr>Parishes Can Become More Vibrant</vt:lpstr>
      <vt:lpstr>Parishes Can Become More Vibrant</vt:lpstr>
      <vt:lpstr>Forum Goal</vt:lpstr>
      <vt:lpstr>Foundations of a Better Future </vt:lpstr>
      <vt:lpstr>There is No Known “Parish Vibrancy” Inoculation</vt:lpstr>
      <vt:lpstr>It Starts with Good Questions</vt:lpstr>
      <vt:lpstr>PowerPoint Presentation</vt:lpstr>
      <vt:lpstr>Do You Want to Be Made Well?</vt:lpstr>
      <vt:lpstr>Parable of the Talents MT 25:14-30</vt:lpstr>
      <vt:lpstr>With What Are Leaders Entrusted?</vt:lpstr>
      <vt:lpstr>“Give Us a Growth Method”</vt:lpstr>
      <vt:lpstr>Acts 2:42-47 </vt:lpstr>
      <vt:lpstr>Parishes Can Become More Vibrant Excerpt from Parish Warden Report</vt:lpstr>
      <vt:lpstr>Creed</vt:lpstr>
      <vt:lpstr>Creed</vt:lpstr>
      <vt:lpstr>It Starts with Good Questions</vt:lpstr>
      <vt:lpstr>Insular?</vt:lpstr>
      <vt:lpstr>Source: Early Church</vt:lpstr>
      <vt:lpstr>Source: Early Church</vt:lpstr>
      <vt:lpstr>Source: The Early Church</vt:lpstr>
      <vt:lpstr>Source: The Early Church</vt:lpstr>
      <vt:lpstr>Shrinking Parishes 20 Year Numerical Change</vt:lpstr>
      <vt:lpstr>St Michael </vt:lpstr>
      <vt:lpstr>Parish Census</vt:lpstr>
      <vt:lpstr>“All is Well” – Huh!!</vt:lpstr>
      <vt:lpstr>Remember This…</vt:lpstr>
      <vt:lpstr>Hope</vt:lpstr>
      <vt:lpstr>Qualities of Small Churches</vt:lpstr>
      <vt:lpstr>Not All Small Parishes are the Same</vt:lpstr>
      <vt:lpstr>Exercise</vt:lpstr>
      <vt:lpstr>Positive Qualities of Small Churches</vt:lpstr>
      <vt:lpstr>Small vs. Large Church Priorities</vt:lpstr>
      <vt:lpstr>Strengths Can Be Weaknesses</vt:lpstr>
      <vt:lpstr>Some Questions to be Explored</vt:lpstr>
      <vt:lpstr>What is the Limiting Factor (Constraint) for Your Parish?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Kormos</dc:creator>
  <cp:lastModifiedBy>Joe Kormos</cp:lastModifiedBy>
  <cp:revision>533</cp:revision>
  <cp:lastPrinted>2014-05-28T10:11:26Z</cp:lastPrinted>
  <dcterms:created xsi:type="dcterms:W3CDTF">2010-12-21T18:46:20Z</dcterms:created>
  <dcterms:modified xsi:type="dcterms:W3CDTF">2015-06-22T17:18:51Z</dcterms:modified>
</cp:coreProperties>
</file>